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6" d="100"/>
          <a:sy n="36" d="100"/>
        </p:scale>
        <p:origin x="787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6318" y="1028699"/>
            <a:ext cx="12001500" cy="4457702"/>
          </a:xfrm>
        </p:spPr>
        <p:txBody>
          <a:bodyPr anchor="b">
            <a:normAutofit/>
          </a:bodyPr>
          <a:lstStyle>
            <a:lvl1pPr algn="l">
              <a:defRPr sz="72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6318" y="5765801"/>
            <a:ext cx="9601200" cy="2921000"/>
          </a:xfrm>
        </p:spPr>
        <p:txBody>
          <a:bodyPr anchor="t">
            <a:normAutofit/>
          </a:bodyPr>
          <a:lstStyle>
            <a:lvl1pPr marL="0" indent="0" algn="l">
              <a:buNone/>
              <a:defRPr sz="315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2342018" y="12701"/>
            <a:ext cx="5715000" cy="5715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9162256" y="137318"/>
            <a:ext cx="9120983" cy="91209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0853738" y="342900"/>
            <a:ext cx="7429500" cy="7429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1003756" y="48418"/>
            <a:ext cx="7279484" cy="727948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1768140" y="914402"/>
            <a:ext cx="6515099" cy="65150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9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028700" y="800100"/>
            <a:ext cx="16228218" cy="46863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371603" y="5765801"/>
            <a:ext cx="12456315" cy="6858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2400"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2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320" y="1028700"/>
            <a:ext cx="15087600" cy="4114800"/>
          </a:xfrm>
        </p:spPr>
        <p:txBody>
          <a:bodyPr anchor="ctr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18" y="6172200"/>
            <a:ext cx="12803982" cy="2819400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6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1028700"/>
            <a:ext cx="13716002" cy="4114800"/>
          </a:xfrm>
        </p:spPr>
        <p:txBody>
          <a:bodyPr anchor="ctr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169318" y="5143500"/>
            <a:ext cx="12801600" cy="5715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20" y="6451601"/>
            <a:ext cx="12801600" cy="2527298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97718" y="1218333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428118" y="415290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219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318" y="5143500"/>
            <a:ext cx="12801600" cy="2546100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17" y="7699472"/>
            <a:ext cx="12803985" cy="1290600"/>
          </a:xfrm>
        </p:spPr>
        <p:txBody>
          <a:bodyPr anchor="t">
            <a:normAutofit/>
          </a:bodyPr>
          <a:lstStyle>
            <a:lvl1pPr marL="0" indent="0" algn="l">
              <a:buNone/>
              <a:defRPr sz="30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37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20" y="1028700"/>
            <a:ext cx="13716000" cy="4114800"/>
          </a:xfrm>
        </p:spPr>
        <p:txBody>
          <a:bodyPr anchor="ctr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6319" y="5892801"/>
            <a:ext cx="12801602" cy="15747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6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17" y="7467600"/>
            <a:ext cx="12801602" cy="15240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7718" y="1218333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28118" y="415290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/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214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320" y="1028700"/>
            <a:ext cx="15087600" cy="4114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6318" y="5892801"/>
            <a:ext cx="12801600" cy="12573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6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17" y="7150098"/>
            <a:ext cx="12801602" cy="1841501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38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75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27818" y="1028700"/>
            <a:ext cx="3086100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028700"/>
            <a:ext cx="11734800" cy="79629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51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52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317" y="3009900"/>
            <a:ext cx="12801602" cy="3422400"/>
          </a:xfrm>
        </p:spPr>
        <p:txBody>
          <a:bodyPr anchor="b">
            <a:normAutofit/>
          </a:bodyPr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20" y="6743700"/>
            <a:ext cx="12801600" cy="22479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solidFill>
                  <a:schemeClr val="bg2">
                    <a:lumMod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0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6317" y="1028701"/>
            <a:ext cx="7406483" cy="54229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12200" y="1028702"/>
            <a:ext cx="7401719" cy="542289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58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121" y="1028700"/>
            <a:ext cx="6974681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6317" y="1905794"/>
            <a:ext cx="7406483" cy="4545807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8599" y="1028700"/>
            <a:ext cx="6997701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09818" y="1893093"/>
            <a:ext cx="7393782" cy="4545807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8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3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2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7518" y="1028700"/>
            <a:ext cx="5486400" cy="2057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6318" y="1028700"/>
            <a:ext cx="8915402" cy="79629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27518" y="3314699"/>
            <a:ext cx="5486400" cy="3136901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03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4218" y="2171700"/>
            <a:ext cx="9029700" cy="1714500"/>
          </a:xfrm>
        </p:spPr>
        <p:txBody>
          <a:bodyPr anchor="b">
            <a:normAutofit/>
          </a:bodyPr>
          <a:lstStyle>
            <a:lvl1pPr algn="l">
              <a:defRPr sz="4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3518" y="1371600"/>
            <a:ext cx="4921461" cy="6858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4218" y="4165600"/>
            <a:ext cx="9032082" cy="3073400"/>
          </a:xfrm>
        </p:spPr>
        <p:txBody>
          <a:bodyPr anchor="t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8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810454" y="4445000"/>
            <a:ext cx="4472787" cy="4813301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6318" y="6730998"/>
            <a:ext cx="12801600" cy="226060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6318" y="1028701"/>
            <a:ext cx="12801600" cy="5422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56618" y="9258301"/>
            <a:ext cx="2400300" cy="54768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5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6318" y="9258301"/>
            <a:ext cx="11315700" cy="54768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5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44801" y="8367713"/>
            <a:ext cx="1713368" cy="1004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95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54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3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7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jpg"/><Relationship Id="rId11" Type="http://schemas.openxmlformats.org/officeDocument/2006/relationships/image" Target="../media/image58.png"/><Relationship Id="rId5" Type="http://schemas.openxmlformats.org/officeDocument/2006/relationships/image" Target="../media/image4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jp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5" Type="http://schemas.openxmlformats.org/officeDocument/2006/relationships/image" Target="../media/image82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jp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jp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4.png"/><Relationship Id="rId10" Type="http://schemas.openxmlformats.org/officeDocument/2006/relationships/image" Target="../media/image107.png"/><Relationship Id="rId4" Type="http://schemas.openxmlformats.org/officeDocument/2006/relationships/image" Target="../media/image3.png"/><Relationship Id="rId9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0824" y="26012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67334" y="1265721"/>
              <a:ext cx="391965" cy="7995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493732" y="4525652"/>
              <a:ext cx="762000" cy="762000"/>
            </a:xfrm>
            <a:custGeom>
              <a:avLst/>
              <a:gdLst/>
              <a:ahLst/>
              <a:cxnLst/>
              <a:rect l="l" t="t" r="r" b="b"/>
              <a:pathLst>
                <a:path w="762000" h="762000">
                  <a:moveTo>
                    <a:pt x="433059" y="761999"/>
                  </a:moveTo>
                  <a:lnTo>
                    <a:pt x="476944" y="753734"/>
                  </a:lnTo>
                  <a:lnTo>
                    <a:pt x="521033" y="739662"/>
                  </a:lnTo>
                  <a:lnTo>
                    <a:pt x="562625" y="720582"/>
                  </a:lnTo>
                  <a:lnTo>
                    <a:pt x="601362" y="696853"/>
                  </a:lnTo>
                  <a:lnTo>
                    <a:pt x="636885" y="668835"/>
                  </a:lnTo>
                  <a:lnTo>
                    <a:pt x="668835" y="636885"/>
                  </a:lnTo>
                  <a:lnTo>
                    <a:pt x="696853" y="601362"/>
                  </a:lnTo>
                  <a:lnTo>
                    <a:pt x="720582" y="562626"/>
                  </a:lnTo>
                  <a:lnTo>
                    <a:pt x="739661" y="521034"/>
                  </a:lnTo>
                  <a:lnTo>
                    <a:pt x="753734" y="476945"/>
                  </a:lnTo>
                  <a:lnTo>
                    <a:pt x="761999" y="433059"/>
                  </a:lnTo>
                </a:path>
                <a:path w="762000" h="762000">
                  <a:moveTo>
                    <a:pt x="761999" y="332363"/>
                  </a:moveTo>
                  <a:lnTo>
                    <a:pt x="753734" y="288477"/>
                  </a:lnTo>
                  <a:lnTo>
                    <a:pt x="739661" y="244388"/>
                  </a:lnTo>
                  <a:lnTo>
                    <a:pt x="720582" y="202796"/>
                  </a:lnTo>
                  <a:lnTo>
                    <a:pt x="696853" y="164060"/>
                  </a:lnTo>
                  <a:lnTo>
                    <a:pt x="668835" y="128537"/>
                  </a:lnTo>
                  <a:lnTo>
                    <a:pt x="636885" y="96587"/>
                  </a:lnTo>
                  <a:lnTo>
                    <a:pt x="601362" y="68569"/>
                  </a:lnTo>
                  <a:lnTo>
                    <a:pt x="562625" y="44840"/>
                  </a:lnTo>
                  <a:lnTo>
                    <a:pt x="521033" y="25760"/>
                  </a:lnTo>
                  <a:lnTo>
                    <a:pt x="476944" y="11688"/>
                  </a:lnTo>
                  <a:lnTo>
                    <a:pt x="430717" y="2981"/>
                  </a:lnTo>
                  <a:lnTo>
                    <a:pt x="382711" y="0"/>
                  </a:lnTo>
                  <a:lnTo>
                    <a:pt x="334704" y="2981"/>
                  </a:lnTo>
                  <a:lnTo>
                    <a:pt x="288477" y="11688"/>
                  </a:lnTo>
                  <a:lnTo>
                    <a:pt x="244388" y="25761"/>
                  </a:lnTo>
                  <a:lnTo>
                    <a:pt x="202796" y="44840"/>
                  </a:lnTo>
                  <a:lnTo>
                    <a:pt x="164059" y="68569"/>
                  </a:lnTo>
                  <a:lnTo>
                    <a:pt x="128537" y="96587"/>
                  </a:lnTo>
                  <a:lnTo>
                    <a:pt x="96587" y="128537"/>
                  </a:lnTo>
                  <a:lnTo>
                    <a:pt x="68569" y="164060"/>
                  </a:lnTo>
                  <a:lnTo>
                    <a:pt x="44840" y="202797"/>
                  </a:lnTo>
                  <a:lnTo>
                    <a:pt x="25760" y="244389"/>
                  </a:lnTo>
                  <a:lnTo>
                    <a:pt x="11688" y="288478"/>
                  </a:lnTo>
                  <a:lnTo>
                    <a:pt x="2981" y="334705"/>
                  </a:lnTo>
                  <a:lnTo>
                    <a:pt x="0" y="382711"/>
                  </a:lnTo>
                  <a:lnTo>
                    <a:pt x="2981" y="430717"/>
                  </a:lnTo>
                  <a:lnTo>
                    <a:pt x="11688" y="476944"/>
                  </a:lnTo>
                  <a:lnTo>
                    <a:pt x="25760" y="521033"/>
                  </a:lnTo>
                  <a:lnTo>
                    <a:pt x="44840" y="562625"/>
                  </a:lnTo>
                  <a:lnTo>
                    <a:pt x="68569" y="601362"/>
                  </a:lnTo>
                  <a:lnTo>
                    <a:pt x="96587" y="636885"/>
                  </a:lnTo>
                  <a:lnTo>
                    <a:pt x="128537" y="668835"/>
                  </a:lnTo>
                  <a:lnTo>
                    <a:pt x="164059" y="696853"/>
                  </a:lnTo>
                  <a:lnTo>
                    <a:pt x="202796" y="720582"/>
                  </a:lnTo>
                  <a:lnTo>
                    <a:pt x="244388" y="739662"/>
                  </a:lnTo>
                  <a:lnTo>
                    <a:pt x="288477" y="753734"/>
                  </a:lnTo>
                  <a:lnTo>
                    <a:pt x="332363" y="76200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695339" y="5737219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277960" y="552449"/>
                  </a:moveTo>
                  <a:lnTo>
                    <a:pt x="325964" y="548147"/>
                  </a:lnTo>
                  <a:lnTo>
                    <a:pt x="372709" y="535312"/>
                  </a:lnTo>
                  <a:lnTo>
                    <a:pt x="415752" y="514875"/>
                  </a:lnTo>
                  <a:lnTo>
                    <a:pt x="454315" y="487616"/>
                  </a:lnTo>
                  <a:lnTo>
                    <a:pt x="487616" y="454315"/>
                  </a:lnTo>
                  <a:lnTo>
                    <a:pt x="514875" y="415752"/>
                  </a:lnTo>
                  <a:lnTo>
                    <a:pt x="535312" y="372709"/>
                  </a:lnTo>
                  <a:lnTo>
                    <a:pt x="548147" y="325964"/>
                  </a:lnTo>
                  <a:lnTo>
                    <a:pt x="552449" y="277959"/>
                  </a:lnTo>
                </a:path>
                <a:path w="552450" h="552450">
                  <a:moveTo>
                    <a:pt x="552449" y="274638"/>
                  </a:moveTo>
                  <a:lnTo>
                    <a:pt x="548147" y="226634"/>
                  </a:lnTo>
                  <a:lnTo>
                    <a:pt x="535312" y="179889"/>
                  </a:lnTo>
                  <a:lnTo>
                    <a:pt x="514875" y="136845"/>
                  </a:lnTo>
                  <a:lnTo>
                    <a:pt x="487616" y="98283"/>
                  </a:lnTo>
                  <a:lnTo>
                    <a:pt x="454315" y="64982"/>
                  </a:lnTo>
                  <a:lnTo>
                    <a:pt x="415752" y="37722"/>
                  </a:lnTo>
                  <a:lnTo>
                    <a:pt x="372709" y="17285"/>
                  </a:lnTo>
                  <a:lnTo>
                    <a:pt x="325964" y="4451"/>
                  </a:lnTo>
                  <a:lnTo>
                    <a:pt x="276299" y="0"/>
                  </a:lnTo>
                  <a:lnTo>
                    <a:pt x="226634" y="4451"/>
                  </a:lnTo>
                  <a:lnTo>
                    <a:pt x="179889" y="17285"/>
                  </a:lnTo>
                  <a:lnTo>
                    <a:pt x="136845" y="37722"/>
                  </a:lnTo>
                  <a:lnTo>
                    <a:pt x="98283" y="64982"/>
                  </a:lnTo>
                  <a:lnTo>
                    <a:pt x="64982" y="98283"/>
                  </a:lnTo>
                  <a:lnTo>
                    <a:pt x="37722" y="136845"/>
                  </a:lnTo>
                  <a:lnTo>
                    <a:pt x="17285" y="179889"/>
                  </a:lnTo>
                  <a:lnTo>
                    <a:pt x="4451" y="226634"/>
                  </a:lnTo>
                  <a:lnTo>
                    <a:pt x="0" y="276299"/>
                  </a:lnTo>
                  <a:lnTo>
                    <a:pt x="4451" y="325964"/>
                  </a:lnTo>
                  <a:lnTo>
                    <a:pt x="17285" y="372709"/>
                  </a:lnTo>
                  <a:lnTo>
                    <a:pt x="37722" y="415752"/>
                  </a:lnTo>
                  <a:lnTo>
                    <a:pt x="64982" y="454315"/>
                  </a:lnTo>
                  <a:lnTo>
                    <a:pt x="98283" y="487616"/>
                  </a:lnTo>
                  <a:lnTo>
                    <a:pt x="136845" y="514875"/>
                  </a:lnTo>
                  <a:lnTo>
                    <a:pt x="179889" y="535312"/>
                  </a:lnTo>
                  <a:lnTo>
                    <a:pt x="226634" y="548147"/>
                  </a:lnTo>
                  <a:lnTo>
                    <a:pt x="274638" y="552449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705099" y="3526985"/>
              <a:ext cx="552450" cy="552450"/>
            </a:xfrm>
            <a:custGeom>
              <a:avLst/>
              <a:gdLst/>
              <a:ahLst/>
              <a:cxnLst/>
              <a:rect l="l" t="t" r="r" b="b"/>
              <a:pathLst>
                <a:path w="552450" h="552450">
                  <a:moveTo>
                    <a:pt x="277959" y="552449"/>
                  </a:moveTo>
                  <a:lnTo>
                    <a:pt x="325964" y="548147"/>
                  </a:lnTo>
                  <a:lnTo>
                    <a:pt x="372709" y="535312"/>
                  </a:lnTo>
                  <a:lnTo>
                    <a:pt x="415752" y="514875"/>
                  </a:lnTo>
                  <a:lnTo>
                    <a:pt x="454315" y="487616"/>
                  </a:lnTo>
                  <a:lnTo>
                    <a:pt x="487616" y="454315"/>
                  </a:lnTo>
                  <a:lnTo>
                    <a:pt x="514875" y="415752"/>
                  </a:lnTo>
                  <a:lnTo>
                    <a:pt x="535312" y="372709"/>
                  </a:lnTo>
                  <a:lnTo>
                    <a:pt x="548147" y="325964"/>
                  </a:lnTo>
                  <a:lnTo>
                    <a:pt x="552449" y="277959"/>
                  </a:lnTo>
                </a:path>
                <a:path w="552450" h="552450">
                  <a:moveTo>
                    <a:pt x="552449" y="274638"/>
                  </a:moveTo>
                  <a:lnTo>
                    <a:pt x="548147" y="226634"/>
                  </a:lnTo>
                  <a:lnTo>
                    <a:pt x="535312" y="179889"/>
                  </a:lnTo>
                  <a:lnTo>
                    <a:pt x="514875" y="136845"/>
                  </a:lnTo>
                  <a:lnTo>
                    <a:pt x="487616" y="98283"/>
                  </a:lnTo>
                  <a:lnTo>
                    <a:pt x="454315" y="64982"/>
                  </a:lnTo>
                  <a:lnTo>
                    <a:pt x="415752" y="37722"/>
                  </a:lnTo>
                  <a:lnTo>
                    <a:pt x="372709" y="17285"/>
                  </a:lnTo>
                  <a:lnTo>
                    <a:pt x="325964" y="4451"/>
                  </a:lnTo>
                  <a:lnTo>
                    <a:pt x="276299" y="0"/>
                  </a:lnTo>
                  <a:lnTo>
                    <a:pt x="226634" y="4451"/>
                  </a:lnTo>
                  <a:lnTo>
                    <a:pt x="179889" y="17285"/>
                  </a:lnTo>
                  <a:lnTo>
                    <a:pt x="136845" y="37722"/>
                  </a:lnTo>
                  <a:lnTo>
                    <a:pt x="98283" y="64982"/>
                  </a:lnTo>
                  <a:lnTo>
                    <a:pt x="64982" y="98283"/>
                  </a:lnTo>
                  <a:lnTo>
                    <a:pt x="37722" y="136845"/>
                  </a:lnTo>
                  <a:lnTo>
                    <a:pt x="17285" y="179889"/>
                  </a:lnTo>
                  <a:lnTo>
                    <a:pt x="4451" y="226634"/>
                  </a:lnTo>
                  <a:lnTo>
                    <a:pt x="0" y="276299"/>
                  </a:lnTo>
                  <a:lnTo>
                    <a:pt x="4451" y="325964"/>
                  </a:lnTo>
                  <a:lnTo>
                    <a:pt x="17285" y="372709"/>
                  </a:lnTo>
                  <a:lnTo>
                    <a:pt x="37722" y="415752"/>
                  </a:lnTo>
                  <a:lnTo>
                    <a:pt x="64982" y="454315"/>
                  </a:lnTo>
                  <a:lnTo>
                    <a:pt x="98283" y="487616"/>
                  </a:lnTo>
                  <a:lnTo>
                    <a:pt x="136845" y="514875"/>
                  </a:lnTo>
                  <a:lnTo>
                    <a:pt x="179889" y="535312"/>
                  </a:lnTo>
                  <a:lnTo>
                    <a:pt x="226634" y="548147"/>
                  </a:lnTo>
                  <a:lnTo>
                    <a:pt x="274638" y="552449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98184" y="9092345"/>
              <a:ext cx="1203325" cy="0"/>
            </a:xfrm>
            <a:custGeom>
              <a:avLst/>
              <a:gdLst/>
              <a:ahLst/>
              <a:cxnLst/>
              <a:rect l="l" t="t" r="r" b="b"/>
              <a:pathLst>
                <a:path w="1203325">
                  <a:moveTo>
                    <a:pt x="0" y="0"/>
                  </a:moveTo>
                  <a:lnTo>
                    <a:pt x="1203104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1121" y="7307932"/>
              <a:ext cx="4973969" cy="119003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028832" y="987745"/>
              <a:ext cx="381000" cy="409575"/>
            </a:xfrm>
            <a:custGeom>
              <a:avLst/>
              <a:gdLst/>
              <a:ahLst/>
              <a:cxnLst/>
              <a:rect l="l" t="t" r="r" b="b"/>
              <a:pathLst>
                <a:path w="381000" h="409575">
                  <a:moveTo>
                    <a:pt x="205081" y="409575"/>
                  </a:moveTo>
                  <a:lnTo>
                    <a:pt x="179522" y="409575"/>
                  </a:lnTo>
                  <a:lnTo>
                    <a:pt x="177509" y="407561"/>
                  </a:lnTo>
                  <a:lnTo>
                    <a:pt x="177509" y="6627"/>
                  </a:lnTo>
                  <a:lnTo>
                    <a:pt x="184136" y="0"/>
                  </a:lnTo>
                  <a:lnTo>
                    <a:pt x="200467" y="0"/>
                  </a:lnTo>
                  <a:lnTo>
                    <a:pt x="207094" y="6627"/>
                  </a:lnTo>
                  <a:lnTo>
                    <a:pt x="207094" y="407561"/>
                  </a:lnTo>
                  <a:lnTo>
                    <a:pt x="205081" y="409575"/>
                  </a:lnTo>
                  <a:close/>
                </a:path>
                <a:path w="381000" h="409575">
                  <a:moveTo>
                    <a:pt x="259637" y="340226"/>
                  </a:moveTo>
                  <a:lnTo>
                    <a:pt x="243306" y="340226"/>
                  </a:lnTo>
                  <a:lnTo>
                    <a:pt x="236679" y="333599"/>
                  </a:lnTo>
                  <a:lnTo>
                    <a:pt x="236679" y="80589"/>
                  </a:lnTo>
                  <a:lnTo>
                    <a:pt x="243306" y="73962"/>
                  </a:lnTo>
                  <a:lnTo>
                    <a:pt x="259637" y="73962"/>
                  </a:lnTo>
                  <a:lnTo>
                    <a:pt x="266264" y="80589"/>
                  </a:lnTo>
                  <a:lnTo>
                    <a:pt x="266264" y="333599"/>
                  </a:lnTo>
                  <a:lnTo>
                    <a:pt x="259637" y="340226"/>
                  </a:lnTo>
                  <a:close/>
                </a:path>
                <a:path w="381000" h="409575">
                  <a:moveTo>
                    <a:pt x="141297" y="340226"/>
                  </a:moveTo>
                  <a:lnTo>
                    <a:pt x="124966" y="340226"/>
                  </a:lnTo>
                  <a:lnTo>
                    <a:pt x="118339" y="333599"/>
                  </a:lnTo>
                  <a:lnTo>
                    <a:pt x="118339" y="80589"/>
                  </a:lnTo>
                  <a:lnTo>
                    <a:pt x="124966" y="73962"/>
                  </a:lnTo>
                  <a:lnTo>
                    <a:pt x="141297" y="73962"/>
                  </a:lnTo>
                  <a:lnTo>
                    <a:pt x="147924" y="80589"/>
                  </a:lnTo>
                  <a:lnTo>
                    <a:pt x="147924" y="333599"/>
                  </a:lnTo>
                  <a:lnTo>
                    <a:pt x="141297" y="340226"/>
                  </a:lnTo>
                  <a:close/>
                </a:path>
                <a:path w="381000" h="409575">
                  <a:moveTo>
                    <a:pt x="318806" y="295849"/>
                  </a:moveTo>
                  <a:lnTo>
                    <a:pt x="302476" y="295849"/>
                  </a:lnTo>
                  <a:lnTo>
                    <a:pt x="295849" y="289222"/>
                  </a:lnTo>
                  <a:lnTo>
                    <a:pt x="295849" y="124966"/>
                  </a:lnTo>
                  <a:lnTo>
                    <a:pt x="302476" y="118339"/>
                  </a:lnTo>
                  <a:lnTo>
                    <a:pt x="318806" y="118339"/>
                  </a:lnTo>
                  <a:lnTo>
                    <a:pt x="325433" y="124966"/>
                  </a:lnTo>
                  <a:lnTo>
                    <a:pt x="325433" y="289222"/>
                  </a:lnTo>
                  <a:lnTo>
                    <a:pt x="318806" y="295849"/>
                  </a:lnTo>
                  <a:close/>
                </a:path>
                <a:path w="381000" h="409575">
                  <a:moveTo>
                    <a:pt x="82127" y="295849"/>
                  </a:moveTo>
                  <a:lnTo>
                    <a:pt x="65796" y="295849"/>
                  </a:lnTo>
                  <a:lnTo>
                    <a:pt x="59169" y="289222"/>
                  </a:lnTo>
                  <a:lnTo>
                    <a:pt x="59169" y="124966"/>
                  </a:lnTo>
                  <a:lnTo>
                    <a:pt x="65796" y="118339"/>
                  </a:lnTo>
                  <a:lnTo>
                    <a:pt x="82127" y="118339"/>
                  </a:lnTo>
                  <a:lnTo>
                    <a:pt x="88754" y="124966"/>
                  </a:lnTo>
                  <a:lnTo>
                    <a:pt x="88754" y="289222"/>
                  </a:lnTo>
                  <a:lnTo>
                    <a:pt x="82127" y="295849"/>
                  </a:lnTo>
                  <a:close/>
                </a:path>
                <a:path w="381000" h="409575">
                  <a:moveTo>
                    <a:pt x="22957" y="266264"/>
                  </a:moveTo>
                  <a:lnTo>
                    <a:pt x="6627" y="266264"/>
                  </a:lnTo>
                  <a:lnTo>
                    <a:pt x="0" y="259637"/>
                  </a:lnTo>
                  <a:lnTo>
                    <a:pt x="0" y="154551"/>
                  </a:lnTo>
                  <a:lnTo>
                    <a:pt x="6627" y="147924"/>
                  </a:lnTo>
                  <a:lnTo>
                    <a:pt x="22957" y="147924"/>
                  </a:lnTo>
                  <a:lnTo>
                    <a:pt x="29584" y="154551"/>
                  </a:lnTo>
                  <a:lnTo>
                    <a:pt x="29584" y="259637"/>
                  </a:lnTo>
                  <a:lnTo>
                    <a:pt x="22957" y="266264"/>
                  </a:lnTo>
                  <a:close/>
                </a:path>
                <a:path w="381000" h="409575">
                  <a:moveTo>
                    <a:pt x="377976" y="266264"/>
                  </a:moveTo>
                  <a:lnTo>
                    <a:pt x="361645" y="266264"/>
                  </a:lnTo>
                  <a:lnTo>
                    <a:pt x="355018" y="259637"/>
                  </a:lnTo>
                  <a:lnTo>
                    <a:pt x="355018" y="154551"/>
                  </a:lnTo>
                  <a:lnTo>
                    <a:pt x="361645" y="147924"/>
                  </a:lnTo>
                  <a:lnTo>
                    <a:pt x="377976" y="147924"/>
                  </a:lnTo>
                  <a:lnTo>
                    <a:pt x="380867" y="150814"/>
                  </a:lnTo>
                  <a:lnTo>
                    <a:pt x="380867" y="263373"/>
                  </a:lnTo>
                  <a:lnTo>
                    <a:pt x="377976" y="266264"/>
                  </a:lnTo>
                  <a:close/>
                </a:path>
              </a:pathLst>
            </a:custGeom>
            <a:solidFill>
              <a:srgbClr val="0CD1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09864" y="3466435"/>
              <a:ext cx="2609849" cy="195262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359008" y="1752969"/>
            <a:ext cx="14642992" cy="1509729"/>
          </a:xfrm>
          <a:prstGeom prst="rect">
            <a:avLst/>
          </a:prstGeom>
        </p:spPr>
        <p:txBody>
          <a:bodyPr vert="horz" wrap="square" lIns="0" tIns="580728" rIns="0" bIns="0" rtlCol="0">
            <a:spAutoFit/>
          </a:bodyPr>
          <a:lstStyle/>
          <a:p>
            <a:pPr marL="3012440">
              <a:lnSpc>
                <a:spcPct val="100000"/>
              </a:lnSpc>
              <a:spcBef>
                <a:spcPts val="114"/>
              </a:spcBef>
            </a:pPr>
            <a:r>
              <a:rPr sz="6000" spc="-280" dirty="0"/>
              <a:t>THE</a:t>
            </a:r>
            <a:r>
              <a:rPr sz="6000" spc="-380" dirty="0"/>
              <a:t> </a:t>
            </a:r>
            <a:r>
              <a:rPr sz="6000" spc="95" dirty="0"/>
              <a:t>MANHATTAN</a:t>
            </a:r>
            <a:r>
              <a:rPr sz="6000" spc="-375" dirty="0"/>
              <a:t> </a:t>
            </a:r>
            <a:r>
              <a:rPr sz="6000" spc="-120" dirty="0"/>
              <a:t>PROJECT</a:t>
            </a:r>
            <a:endParaRPr sz="6000" dirty="0"/>
          </a:p>
        </p:txBody>
      </p:sp>
      <p:sp>
        <p:nvSpPr>
          <p:cNvPr id="16" name="object 16"/>
          <p:cNvSpPr txBox="1"/>
          <p:nvPr/>
        </p:nvSpPr>
        <p:spPr>
          <a:xfrm>
            <a:off x="6683034" y="5600784"/>
            <a:ext cx="4820285" cy="1301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785" marR="5080" indent="-2204720">
              <a:lnSpc>
                <a:spcPct val="139600"/>
              </a:lnSpc>
              <a:spcBef>
                <a:spcPts val="100"/>
              </a:spcBef>
            </a:pPr>
            <a:r>
              <a:rPr sz="3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Exploratory</a:t>
            </a:r>
            <a:r>
              <a:rPr sz="30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30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Analysis </a:t>
            </a:r>
            <a:r>
              <a:rPr sz="30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804276" y="5827895"/>
            <a:ext cx="334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652002" y="3617661"/>
            <a:ext cx="462915" cy="148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00"/>
              </a:spcBef>
            </a:pPr>
            <a:r>
              <a:rPr sz="2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720"/>
              </a:spcBef>
            </a:pP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7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18097" y="7581444"/>
            <a:ext cx="3155950" cy="569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50" dirty="0">
                <a:latin typeface="Lucida Sans Unicode"/>
                <a:cs typeface="Lucida Sans Unicode"/>
              </a:rPr>
              <a:t>Spotify</a:t>
            </a:r>
            <a:r>
              <a:rPr sz="3550" spc="70" dirty="0">
                <a:latin typeface="Lucida Sans Unicode"/>
                <a:cs typeface="Lucida Sans Unicode"/>
              </a:rPr>
              <a:t> </a:t>
            </a:r>
            <a:r>
              <a:rPr sz="3550" spc="-10" dirty="0">
                <a:latin typeface="Lucida Sans Unicode"/>
                <a:cs typeface="Lucida Sans Unicode"/>
              </a:rPr>
              <a:t>Tracks</a:t>
            </a:r>
            <a:endParaRPr sz="355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163800" y="9223438"/>
            <a:ext cx="2580093" cy="3667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265" dirty="0">
                <a:solidFill>
                  <a:srgbClr val="FFFFFF"/>
                </a:solidFill>
                <a:latin typeface="Lucida Sans Unicode"/>
                <a:cs typeface="Lucida Sans Unicode"/>
              </a:rPr>
              <a:t>~</a:t>
            </a:r>
            <a:r>
              <a:rPr sz="23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3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lang="en-US" sz="2300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ohan </a:t>
            </a:r>
            <a:r>
              <a:rPr lang="en-US" sz="2300" dirty="0" err="1" smtClean="0">
                <a:solidFill>
                  <a:srgbClr val="FFFFFF"/>
                </a:solidFill>
                <a:latin typeface="Lucida Sans Unicode"/>
                <a:cs typeface="Lucida Sans Unicode"/>
              </a:rPr>
              <a:t>kumar</a:t>
            </a:r>
            <a:endParaRPr sz="23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93732" y="4525652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433059" y="761999"/>
                </a:moveTo>
                <a:lnTo>
                  <a:pt x="476944" y="753734"/>
                </a:lnTo>
                <a:lnTo>
                  <a:pt x="521033" y="739662"/>
                </a:lnTo>
                <a:lnTo>
                  <a:pt x="562625" y="720582"/>
                </a:lnTo>
                <a:lnTo>
                  <a:pt x="601362" y="696853"/>
                </a:lnTo>
                <a:lnTo>
                  <a:pt x="636885" y="668835"/>
                </a:lnTo>
                <a:lnTo>
                  <a:pt x="668835" y="636885"/>
                </a:lnTo>
                <a:lnTo>
                  <a:pt x="696853" y="601362"/>
                </a:lnTo>
                <a:lnTo>
                  <a:pt x="720582" y="562626"/>
                </a:lnTo>
                <a:lnTo>
                  <a:pt x="739661" y="521034"/>
                </a:lnTo>
                <a:lnTo>
                  <a:pt x="753734" y="476945"/>
                </a:lnTo>
                <a:lnTo>
                  <a:pt x="761999" y="433059"/>
                </a:lnTo>
              </a:path>
              <a:path w="762000" h="762000">
                <a:moveTo>
                  <a:pt x="761999" y="332363"/>
                </a:moveTo>
                <a:lnTo>
                  <a:pt x="753734" y="288477"/>
                </a:lnTo>
                <a:lnTo>
                  <a:pt x="739661" y="244388"/>
                </a:lnTo>
                <a:lnTo>
                  <a:pt x="720582" y="202796"/>
                </a:lnTo>
                <a:lnTo>
                  <a:pt x="696853" y="164060"/>
                </a:lnTo>
                <a:lnTo>
                  <a:pt x="668835" y="128537"/>
                </a:lnTo>
                <a:lnTo>
                  <a:pt x="636885" y="96587"/>
                </a:lnTo>
                <a:lnTo>
                  <a:pt x="601362" y="68569"/>
                </a:lnTo>
                <a:lnTo>
                  <a:pt x="562625" y="44840"/>
                </a:lnTo>
                <a:lnTo>
                  <a:pt x="521033" y="25760"/>
                </a:lnTo>
                <a:lnTo>
                  <a:pt x="476944" y="11688"/>
                </a:lnTo>
                <a:lnTo>
                  <a:pt x="430717" y="2981"/>
                </a:lnTo>
                <a:lnTo>
                  <a:pt x="382711" y="0"/>
                </a:lnTo>
                <a:lnTo>
                  <a:pt x="334704" y="2981"/>
                </a:lnTo>
                <a:lnTo>
                  <a:pt x="288477" y="11688"/>
                </a:lnTo>
                <a:lnTo>
                  <a:pt x="244388" y="25761"/>
                </a:lnTo>
                <a:lnTo>
                  <a:pt x="202796" y="44840"/>
                </a:lnTo>
                <a:lnTo>
                  <a:pt x="164059" y="68569"/>
                </a:lnTo>
                <a:lnTo>
                  <a:pt x="128537" y="96587"/>
                </a:lnTo>
                <a:lnTo>
                  <a:pt x="96587" y="128537"/>
                </a:lnTo>
                <a:lnTo>
                  <a:pt x="68569" y="164060"/>
                </a:lnTo>
                <a:lnTo>
                  <a:pt x="44840" y="202797"/>
                </a:lnTo>
                <a:lnTo>
                  <a:pt x="25760" y="244389"/>
                </a:lnTo>
                <a:lnTo>
                  <a:pt x="11688" y="288478"/>
                </a:lnTo>
                <a:lnTo>
                  <a:pt x="2981" y="334705"/>
                </a:lnTo>
                <a:lnTo>
                  <a:pt x="0" y="382711"/>
                </a:lnTo>
                <a:lnTo>
                  <a:pt x="2981" y="430717"/>
                </a:lnTo>
                <a:lnTo>
                  <a:pt x="11688" y="476944"/>
                </a:lnTo>
                <a:lnTo>
                  <a:pt x="25760" y="521033"/>
                </a:lnTo>
                <a:lnTo>
                  <a:pt x="44840" y="562625"/>
                </a:lnTo>
                <a:lnTo>
                  <a:pt x="68569" y="601362"/>
                </a:lnTo>
                <a:lnTo>
                  <a:pt x="96587" y="636885"/>
                </a:lnTo>
                <a:lnTo>
                  <a:pt x="128537" y="668835"/>
                </a:lnTo>
                <a:lnTo>
                  <a:pt x="164059" y="696853"/>
                </a:lnTo>
                <a:lnTo>
                  <a:pt x="202796" y="720582"/>
                </a:lnTo>
                <a:lnTo>
                  <a:pt x="244388" y="739662"/>
                </a:lnTo>
                <a:lnTo>
                  <a:pt x="288477" y="753734"/>
                </a:lnTo>
                <a:lnTo>
                  <a:pt x="332363" y="76200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95339" y="5737219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60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05099" y="3526985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59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1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5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1503" y="2159025"/>
            <a:ext cx="7324724" cy="41338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61402" y="2163770"/>
            <a:ext cx="7134224" cy="40004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6652002" y="3617661"/>
            <a:ext cx="487045" cy="2540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00"/>
              </a:spcBef>
            </a:pPr>
            <a:r>
              <a:rPr sz="2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720"/>
              </a:spcBef>
            </a:pP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7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7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680"/>
              </a:spcBef>
            </a:pPr>
            <a:endParaRPr sz="2750">
              <a:latin typeface="Lucida Sans Unicode"/>
              <a:cs typeface="Lucida Sans Unicode"/>
            </a:endParaRPr>
          </a:p>
          <a:p>
            <a:pPr marL="164465">
              <a:lnSpc>
                <a:spcPct val="100000"/>
              </a:lnSpc>
            </a:pP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82556" y="883068"/>
            <a:ext cx="3337560" cy="105283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645"/>
              </a:spcBef>
            </a:pPr>
            <a:r>
              <a:rPr sz="3550" spc="140" dirty="0"/>
              <a:t>Distribution</a:t>
            </a:r>
            <a:r>
              <a:rPr sz="3550" spc="-225" dirty="0"/>
              <a:t> </a:t>
            </a:r>
            <a:r>
              <a:rPr sz="3550" spc="70" dirty="0"/>
              <a:t>of </a:t>
            </a:r>
            <a:r>
              <a:rPr sz="3550" spc="195" dirty="0"/>
              <a:t>Danceability</a:t>
            </a:r>
            <a:endParaRPr sz="3550"/>
          </a:p>
        </p:txBody>
      </p:sp>
      <p:sp>
        <p:nvSpPr>
          <p:cNvPr id="15" name="object 15"/>
          <p:cNvSpPr txBox="1"/>
          <p:nvPr/>
        </p:nvSpPr>
        <p:spPr>
          <a:xfrm>
            <a:off x="8867796" y="1001530"/>
            <a:ext cx="7861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Lucida Sans Unicode"/>
                <a:cs typeface="Lucida Sans Unicode"/>
              </a:rPr>
              <a:t>About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56104" y="883068"/>
            <a:ext cx="5057140" cy="105283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645"/>
              </a:spcBef>
            </a:pPr>
            <a:r>
              <a:rPr sz="3550" b="1" spc="140" dirty="0">
                <a:solidFill>
                  <a:srgbClr val="0CD154"/>
                </a:solidFill>
                <a:latin typeface="Arial"/>
                <a:cs typeface="Arial"/>
              </a:rPr>
              <a:t>Distribution</a:t>
            </a:r>
            <a:r>
              <a:rPr sz="3550" b="1" spc="-225" dirty="0">
                <a:solidFill>
                  <a:srgbClr val="0CD154"/>
                </a:solidFill>
                <a:latin typeface="Arial"/>
                <a:cs typeface="Arial"/>
              </a:rPr>
              <a:t> </a:t>
            </a:r>
            <a:r>
              <a:rPr sz="3550" b="1" spc="95" dirty="0">
                <a:solidFill>
                  <a:srgbClr val="0CD154"/>
                </a:solidFill>
                <a:latin typeface="Arial"/>
                <a:cs typeface="Arial"/>
              </a:rPr>
              <a:t>of</a:t>
            </a:r>
            <a:r>
              <a:rPr sz="3550" b="1" spc="-220" dirty="0">
                <a:solidFill>
                  <a:srgbClr val="0CD154"/>
                </a:solidFill>
                <a:latin typeface="Arial"/>
                <a:cs typeface="Arial"/>
              </a:rPr>
              <a:t> </a:t>
            </a:r>
            <a:r>
              <a:rPr sz="3550" b="1" spc="95" dirty="0">
                <a:solidFill>
                  <a:srgbClr val="0CD154"/>
                </a:solidFill>
                <a:latin typeface="Arial"/>
                <a:cs typeface="Arial"/>
              </a:rPr>
              <a:t>Energy </a:t>
            </a:r>
            <a:r>
              <a:rPr sz="3550" b="1" spc="-10" dirty="0">
                <a:solidFill>
                  <a:srgbClr val="0CD154"/>
                </a:solidFill>
                <a:latin typeface="Arial"/>
                <a:cs typeface="Arial"/>
              </a:rPr>
              <a:t>Levels</a:t>
            </a:r>
            <a:endParaRPr sz="35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7632" y="6747437"/>
            <a:ext cx="8117205" cy="16852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5799"/>
              </a:lnSpc>
              <a:spcBef>
                <a:spcPts val="100"/>
              </a:spcBef>
            </a:pPr>
            <a:r>
              <a:rPr sz="23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Danceability</a:t>
            </a:r>
            <a:r>
              <a:rPr sz="23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exhibits</a:t>
            </a:r>
            <a:r>
              <a:rPr sz="23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28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slight</a:t>
            </a:r>
            <a:r>
              <a:rPr sz="23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left</a:t>
            </a:r>
            <a:r>
              <a:rPr sz="23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skew,</a:t>
            </a:r>
            <a:r>
              <a:rPr sz="23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3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235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3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concentration</a:t>
            </a:r>
            <a:r>
              <a:rPr sz="23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3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songs</a:t>
            </a:r>
            <a:r>
              <a:rPr sz="23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3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3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moderate</a:t>
            </a:r>
            <a:r>
              <a:rPr sz="23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3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high</a:t>
            </a:r>
            <a:r>
              <a:rPr sz="23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range.</a:t>
            </a:r>
            <a:endParaRPr sz="2350">
              <a:latin typeface="Lucida Sans Unicode"/>
              <a:cs typeface="Lucida Sans Unicode"/>
            </a:endParaRPr>
          </a:p>
          <a:p>
            <a:pPr marL="255904" marR="248285" algn="ctr">
              <a:lnSpc>
                <a:spcPct val="115799"/>
              </a:lnSpc>
            </a:pPr>
            <a:r>
              <a:rPr sz="23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sz="23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indicates</a:t>
            </a:r>
            <a:r>
              <a:rPr sz="23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sz="23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3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dataset</a:t>
            </a:r>
            <a:r>
              <a:rPr sz="23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primarily</a:t>
            </a:r>
            <a:r>
              <a:rPr sz="23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consists</a:t>
            </a:r>
            <a:r>
              <a:rPr sz="23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3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rhythmically</a:t>
            </a:r>
            <a:r>
              <a:rPr sz="23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engaging,</a:t>
            </a:r>
            <a:r>
              <a:rPr sz="23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dance-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oriented</a:t>
            </a:r>
            <a:r>
              <a:rPr sz="23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tracks.</a:t>
            </a:r>
            <a:endParaRPr sz="23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25227" y="6746493"/>
            <a:ext cx="7404100" cy="1284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7200"/>
              </a:lnSpc>
              <a:spcBef>
                <a:spcPts val="90"/>
              </a:spcBef>
            </a:pPr>
            <a:r>
              <a:rPr sz="23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Energy</a:t>
            </a:r>
            <a:r>
              <a:rPr sz="23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exhibits</a:t>
            </a:r>
            <a:r>
              <a:rPr sz="2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29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slightly</a:t>
            </a:r>
            <a:r>
              <a:rPr sz="2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left-</a:t>
            </a:r>
            <a:r>
              <a:rPr sz="23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skewed</a:t>
            </a:r>
            <a:r>
              <a:rPr sz="2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distribution, </a:t>
            </a:r>
            <a:r>
              <a:rPr sz="23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suggesting</a:t>
            </a:r>
            <a:r>
              <a:rPr sz="2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many</a:t>
            </a:r>
            <a:r>
              <a:rPr sz="2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songs</a:t>
            </a:r>
            <a:r>
              <a:rPr sz="23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have</a:t>
            </a:r>
            <a:r>
              <a:rPr sz="2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moderate</a:t>
            </a:r>
            <a:r>
              <a:rPr sz="23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high </a:t>
            </a:r>
            <a:r>
              <a:rPr sz="23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energy</a:t>
            </a:r>
            <a:r>
              <a:rPr sz="23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levels.</a:t>
            </a:r>
            <a:endParaRPr sz="2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93732" y="4525652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433059" y="761999"/>
                </a:moveTo>
                <a:lnTo>
                  <a:pt x="476944" y="753734"/>
                </a:lnTo>
                <a:lnTo>
                  <a:pt x="521033" y="739662"/>
                </a:lnTo>
                <a:lnTo>
                  <a:pt x="562625" y="720582"/>
                </a:lnTo>
                <a:lnTo>
                  <a:pt x="601362" y="696853"/>
                </a:lnTo>
                <a:lnTo>
                  <a:pt x="636885" y="668835"/>
                </a:lnTo>
                <a:lnTo>
                  <a:pt x="668835" y="636885"/>
                </a:lnTo>
                <a:lnTo>
                  <a:pt x="696853" y="601362"/>
                </a:lnTo>
                <a:lnTo>
                  <a:pt x="720582" y="562626"/>
                </a:lnTo>
                <a:lnTo>
                  <a:pt x="739661" y="521034"/>
                </a:lnTo>
                <a:lnTo>
                  <a:pt x="753734" y="476945"/>
                </a:lnTo>
                <a:lnTo>
                  <a:pt x="761999" y="433059"/>
                </a:lnTo>
              </a:path>
              <a:path w="762000" h="762000">
                <a:moveTo>
                  <a:pt x="761999" y="332363"/>
                </a:moveTo>
                <a:lnTo>
                  <a:pt x="753734" y="288477"/>
                </a:lnTo>
                <a:lnTo>
                  <a:pt x="739661" y="244388"/>
                </a:lnTo>
                <a:lnTo>
                  <a:pt x="720582" y="202796"/>
                </a:lnTo>
                <a:lnTo>
                  <a:pt x="696853" y="164060"/>
                </a:lnTo>
                <a:lnTo>
                  <a:pt x="668835" y="128537"/>
                </a:lnTo>
                <a:lnTo>
                  <a:pt x="636885" y="96587"/>
                </a:lnTo>
                <a:lnTo>
                  <a:pt x="601362" y="68569"/>
                </a:lnTo>
                <a:lnTo>
                  <a:pt x="562625" y="44840"/>
                </a:lnTo>
                <a:lnTo>
                  <a:pt x="521033" y="25760"/>
                </a:lnTo>
                <a:lnTo>
                  <a:pt x="476944" y="11688"/>
                </a:lnTo>
                <a:lnTo>
                  <a:pt x="430717" y="2981"/>
                </a:lnTo>
                <a:lnTo>
                  <a:pt x="382711" y="0"/>
                </a:lnTo>
                <a:lnTo>
                  <a:pt x="334704" y="2981"/>
                </a:lnTo>
                <a:lnTo>
                  <a:pt x="288477" y="11688"/>
                </a:lnTo>
                <a:lnTo>
                  <a:pt x="244388" y="25761"/>
                </a:lnTo>
                <a:lnTo>
                  <a:pt x="202796" y="44840"/>
                </a:lnTo>
                <a:lnTo>
                  <a:pt x="164059" y="68569"/>
                </a:lnTo>
                <a:lnTo>
                  <a:pt x="128537" y="96587"/>
                </a:lnTo>
                <a:lnTo>
                  <a:pt x="96587" y="128537"/>
                </a:lnTo>
                <a:lnTo>
                  <a:pt x="68569" y="164060"/>
                </a:lnTo>
                <a:lnTo>
                  <a:pt x="44840" y="202797"/>
                </a:lnTo>
                <a:lnTo>
                  <a:pt x="25760" y="244389"/>
                </a:lnTo>
                <a:lnTo>
                  <a:pt x="11688" y="288478"/>
                </a:lnTo>
                <a:lnTo>
                  <a:pt x="2981" y="334705"/>
                </a:lnTo>
                <a:lnTo>
                  <a:pt x="0" y="382711"/>
                </a:lnTo>
                <a:lnTo>
                  <a:pt x="2981" y="430717"/>
                </a:lnTo>
                <a:lnTo>
                  <a:pt x="11688" y="476944"/>
                </a:lnTo>
                <a:lnTo>
                  <a:pt x="25760" y="521033"/>
                </a:lnTo>
                <a:lnTo>
                  <a:pt x="44840" y="562625"/>
                </a:lnTo>
                <a:lnTo>
                  <a:pt x="68569" y="601362"/>
                </a:lnTo>
                <a:lnTo>
                  <a:pt x="96587" y="636885"/>
                </a:lnTo>
                <a:lnTo>
                  <a:pt x="128537" y="668835"/>
                </a:lnTo>
                <a:lnTo>
                  <a:pt x="164059" y="696853"/>
                </a:lnTo>
                <a:lnTo>
                  <a:pt x="202796" y="720582"/>
                </a:lnTo>
                <a:lnTo>
                  <a:pt x="244388" y="739662"/>
                </a:lnTo>
                <a:lnTo>
                  <a:pt x="288477" y="753734"/>
                </a:lnTo>
                <a:lnTo>
                  <a:pt x="332363" y="76200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95339" y="5737219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60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05099" y="3526985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59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1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5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700" y="2354970"/>
            <a:ext cx="6838949" cy="43433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76480" y="2354970"/>
            <a:ext cx="7324724" cy="424814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6652002" y="3617661"/>
            <a:ext cx="487045" cy="2540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00"/>
              </a:spcBef>
            </a:pPr>
            <a:r>
              <a:rPr sz="2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720"/>
              </a:spcBef>
            </a:pP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7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7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680"/>
              </a:spcBef>
            </a:pPr>
            <a:endParaRPr sz="2750">
              <a:latin typeface="Lucida Sans Unicode"/>
              <a:cs typeface="Lucida Sans Unicode"/>
            </a:endParaRPr>
          </a:p>
          <a:p>
            <a:pPr marL="164465">
              <a:lnSpc>
                <a:spcPct val="100000"/>
              </a:lnSpc>
            </a:pP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82556" y="883068"/>
            <a:ext cx="4723765" cy="105283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645"/>
              </a:spcBef>
            </a:pPr>
            <a:r>
              <a:rPr sz="3550" spc="165" dirty="0"/>
              <a:t>Most</a:t>
            </a:r>
            <a:r>
              <a:rPr sz="3550" spc="-220" dirty="0"/>
              <a:t> </a:t>
            </a:r>
            <a:r>
              <a:rPr sz="3550" spc="295" dirty="0"/>
              <a:t>Common</a:t>
            </a:r>
            <a:r>
              <a:rPr sz="3550" spc="-215" dirty="0"/>
              <a:t> </a:t>
            </a:r>
            <a:r>
              <a:rPr sz="3550" spc="180" dirty="0"/>
              <a:t>Time </a:t>
            </a:r>
            <a:r>
              <a:rPr sz="3550" spc="155" dirty="0"/>
              <a:t>Signatures</a:t>
            </a:r>
            <a:endParaRPr sz="3550"/>
          </a:p>
        </p:txBody>
      </p:sp>
      <p:sp>
        <p:nvSpPr>
          <p:cNvPr id="15" name="object 15"/>
          <p:cNvSpPr txBox="1"/>
          <p:nvPr/>
        </p:nvSpPr>
        <p:spPr>
          <a:xfrm>
            <a:off x="9136042" y="1009222"/>
            <a:ext cx="7861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Lucida Sans Unicode"/>
                <a:cs typeface="Lucida Sans Unicode"/>
              </a:rPr>
              <a:t>About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45201" y="883068"/>
            <a:ext cx="3337560" cy="105283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645"/>
              </a:spcBef>
            </a:pPr>
            <a:r>
              <a:rPr sz="3550" b="1" spc="140" dirty="0">
                <a:solidFill>
                  <a:srgbClr val="0CD154"/>
                </a:solidFill>
                <a:latin typeface="Arial"/>
                <a:cs typeface="Arial"/>
              </a:rPr>
              <a:t>Distribution</a:t>
            </a:r>
            <a:r>
              <a:rPr sz="3550" b="1" spc="-225" dirty="0">
                <a:solidFill>
                  <a:srgbClr val="0CD154"/>
                </a:solidFill>
                <a:latin typeface="Arial"/>
                <a:cs typeface="Arial"/>
              </a:rPr>
              <a:t> </a:t>
            </a:r>
            <a:r>
              <a:rPr sz="3550" b="1" spc="70" dirty="0">
                <a:solidFill>
                  <a:srgbClr val="0CD154"/>
                </a:solidFill>
                <a:latin typeface="Arial"/>
                <a:cs typeface="Arial"/>
              </a:rPr>
              <a:t>of </a:t>
            </a:r>
            <a:r>
              <a:rPr sz="3550" b="1" spc="120" dirty="0">
                <a:solidFill>
                  <a:srgbClr val="0CD154"/>
                </a:solidFill>
                <a:latin typeface="Arial"/>
                <a:cs typeface="Arial"/>
              </a:rPr>
              <a:t>Speechiness</a:t>
            </a:r>
            <a:endParaRPr sz="35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5187" y="7016905"/>
            <a:ext cx="7486650" cy="1950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7500"/>
              </a:lnSpc>
              <a:spcBef>
                <a:spcPts val="90"/>
              </a:spcBef>
            </a:pPr>
            <a:r>
              <a:rPr sz="2150" dirty="0">
                <a:solidFill>
                  <a:srgbClr val="FFFFFF"/>
                </a:solidFill>
                <a:latin typeface="Lucida Sans Unicode"/>
                <a:cs typeface="Lucida Sans Unicode"/>
              </a:rPr>
              <a:t>Most</a:t>
            </a:r>
            <a:r>
              <a:rPr sz="21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songs</a:t>
            </a:r>
            <a:r>
              <a:rPr sz="21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sz="21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1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standard</a:t>
            </a:r>
            <a:r>
              <a:rPr sz="21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4/4</a:t>
            </a:r>
            <a:r>
              <a:rPr sz="21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time</a:t>
            </a:r>
            <a:r>
              <a:rPr sz="21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signature, </a:t>
            </a:r>
            <a:r>
              <a:rPr sz="21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which</a:t>
            </a:r>
            <a:r>
              <a:rPr sz="21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1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1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dominant</a:t>
            </a:r>
            <a:r>
              <a:rPr sz="21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rhythm</a:t>
            </a:r>
            <a:r>
              <a:rPr sz="21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1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modern</a:t>
            </a:r>
            <a:r>
              <a:rPr sz="21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dirty="0">
                <a:solidFill>
                  <a:srgbClr val="FFFFFF"/>
                </a:solidFill>
                <a:latin typeface="Lucida Sans Unicode"/>
                <a:cs typeface="Lucida Sans Unicode"/>
              </a:rPr>
              <a:t>music.</a:t>
            </a:r>
            <a:r>
              <a:rPr sz="21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Other </a:t>
            </a:r>
            <a:r>
              <a:rPr sz="21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time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signatures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like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3/4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6/8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occur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rarely,</a:t>
            </a:r>
            <a:r>
              <a:rPr sz="215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  appearing</a:t>
            </a:r>
            <a:r>
              <a:rPr sz="21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21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dirty="0">
                <a:solidFill>
                  <a:srgbClr val="FFFFFF"/>
                </a:solidFill>
                <a:latin typeface="Lucida Sans Unicode"/>
                <a:cs typeface="Lucida Sans Unicode"/>
              </a:rPr>
              <a:t>shorter</a:t>
            </a:r>
            <a:r>
              <a:rPr sz="21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bars</a:t>
            </a:r>
            <a:r>
              <a:rPr sz="21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1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1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plot,</a:t>
            </a:r>
            <a:r>
              <a:rPr sz="21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indicating</a:t>
            </a:r>
            <a:r>
              <a:rPr sz="21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their </a:t>
            </a:r>
            <a:r>
              <a:rPr sz="2150" dirty="0">
                <a:solidFill>
                  <a:srgbClr val="FFFFFF"/>
                </a:solidFill>
                <a:latin typeface="Lucida Sans Unicode"/>
                <a:cs typeface="Lucida Sans Unicode"/>
              </a:rPr>
              <a:t>less</a:t>
            </a:r>
            <a:r>
              <a:rPr sz="21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dirty="0">
                <a:solidFill>
                  <a:srgbClr val="FFFFFF"/>
                </a:solidFill>
                <a:latin typeface="Lucida Sans Unicode"/>
                <a:cs typeface="Lucida Sans Unicode"/>
              </a:rPr>
              <a:t>frequent</a:t>
            </a:r>
            <a:r>
              <a:rPr sz="21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use</a:t>
            </a:r>
            <a:r>
              <a:rPr sz="21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1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popular</a:t>
            </a:r>
            <a:r>
              <a:rPr sz="21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tracks.</a:t>
            </a:r>
            <a:endParaRPr sz="21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37513" y="6906179"/>
            <a:ext cx="6111875" cy="1834514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25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Speechiness</a:t>
            </a:r>
            <a:r>
              <a:rPr sz="25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5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dirty="0">
                <a:solidFill>
                  <a:srgbClr val="FFFFFF"/>
                </a:solidFill>
                <a:latin typeface="Lucida Sans Unicode"/>
                <a:cs typeface="Lucida Sans Unicode"/>
              </a:rPr>
              <a:t>highly</a:t>
            </a:r>
            <a:r>
              <a:rPr sz="25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right-</a:t>
            </a:r>
            <a:r>
              <a:rPr sz="25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skewed.</a:t>
            </a:r>
            <a:endParaRPr sz="2550">
              <a:latin typeface="Lucida Sans Unicode"/>
              <a:cs typeface="Lucida Sans Unicode"/>
            </a:endParaRPr>
          </a:p>
          <a:p>
            <a:pPr marL="12700" marR="5080" algn="ctr">
              <a:lnSpc>
                <a:spcPts val="3560"/>
              </a:lnSpc>
              <a:spcBef>
                <a:spcPts val="105"/>
              </a:spcBef>
            </a:pPr>
            <a:r>
              <a:rPr sz="2550" dirty="0">
                <a:solidFill>
                  <a:srgbClr val="FFFFFF"/>
                </a:solidFill>
                <a:latin typeface="Lucida Sans Unicode"/>
                <a:cs typeface="Lucida Sans Unicode"/>
              </a:rPr>
              <a:t>Most</a:t>
            </a:r>
            <a:r>
              <a:rPr sz="25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songs</a:t>
            </a:r>
            <a:r>
              <a:rPr sz="25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have</a:t>
            </a:r>
            <a:r>
              <a:rPr sz="25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dirty="0">
                <a:solidFill>
                  <a:srgbClr val="FFFFFF"/>
                </a:solidFill>
                <a:latin typeface="Lucida Sans Unicode"/>
                <a:cs typeface="Lucida Sans Unicode"/>
              </a:rPr>
              <a:t>low</a:t>
            </a:r>
            <a:r>
              <a:rPr sz="25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speech</a:t>
            </a:r>
            <a:r>
              <a:rPr sz="25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content, </a:t>
            </a:r>
            <a:r>
              <a:rPr sz="255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5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rap</a:t>
            </a:r>
            <a:r>
              <a:rPr sz="25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5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dirty="0">
                <a:solidFill>
                  <a:srgbClr val="FFFFFF"/>
                </a:solidFill>
                <a:latin typeface="Lucida Sans Unicode"/>
                <a:cs typeface="Lucida Sans Unicode"/>
              </a:rPr>
              <a:t>spoken-</a:t>
            </a:r>
            <a:r>
              <a:rPr sz="25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word</a:t>
            </a:r>
            <a:r>
              <a:rPr sz="25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</a:t>
            </a:r>
            <a:r>
              <a:rPr sz="25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as </a:t>
            </a:r>
            <a:r>
              <a:rPr sz="2550" dirty="0">
                <a:solidFill>
                  <a:srgbClr val="FFFFFF"/>
                </a:solidFill>
                <a:latin typeface="Lucida Sans Unicode"/>
                <a:cs typeface="Lucida Sans Unicode"/>
              </a:rPr>
              <a:t>high-</a:t>
            </a:r>
            <a:r>
              <a:rPr sz="25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value</a:t>
            </a:r>
            <a:r>
              <a:rPr sz="25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outliers.</a:t>
            </a:r>
            <a:endParaRPr sz="2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93732" y="4525652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433059" y="761999"/>
                </a:moveTo>
                <a:lnTo>
                  <a:pt x="476944" y="753734"/>
                </a:lnTo>
                <a:lnTo>
                  <a:pt x="521033" y="739662"/>
                </a:lnTo>
                <a:lnTo>
                  <a:pt x="562625" y="720582"/>
                </a:lnTo>
                <a:lnTo>
                  <a:pt x="601362" y="696853"/>
                </a:lnTo>
                <a:lnTo>
                  <a:pt x="636885" y="668835"/>
                </a:lnTo>
                <a:lnTo>
                  <a:pt x="668835" y="636885"/>
                </a:lnTo>
                <a:lnTo>
                  <a:pt x="696853" y="601362"/>
                </a:lnTo>
                <a:lnTo>
                  <a:pt x="720582" y="562626"/>
                </a:lnTo>
                <a:lnTo>
                  <a:pt x="739661" y="521034"/>
                </a:lnTo>
                <a:lnTo>
                  <a:pt x="753734" y="476945"/>
                </a:lnTo>
                <a:lnTo>
                  <a:pt x="761999" y="433059"/>
                </a:lnTo>
              </a:path>
              <a:path w="762000" h="762000">
                <a:moveTo>
                  <a:pt x="761999" y="332363"/>
                </a:moveTo>
                <a:lnTo>
                  <a:pt x="753734" y="288477"/>
                </a:lnTo>
                <a:lnTo>
                  <a:pt x="739661" y="244388"/>
                </a:lnTo>
                <a:lnTo>
                  <a:pt x="720582" y="202796"/>
                </a:lnTo>
                <a:lnTo>
                  <a:pt x="696853" y="164060"/>
                </a:lnTo>
                <a:lnTo>
                  <a:pt x="668835" y="128537"/>
                </a:lnTo>
                <a:lnTo>
                  <a:pt x="636885" y="96587"/>
                </a:lnTo>
                <a:lnTo>
                  <a:pt x="601362" y="68569"/>
                </a:lnTo>
                <a:lnTo>
                  <a:pt x="562625" y="44840"/>
                </a:lnTo>
                <a:lnTo>
                  <a:pt x="521033" y="25760"/>
                </a:lnTo>
                <a:lnTo>
                  <a:pt x="476944" y="11688"/>
                </a:lnTo>
                <a:lnTo>
                  <a:pt x="430717" y="2981"/>
                </a:lnTo>
                <a:lnTo>
                  <a:pt x="382711" y="0"/>
                </a:lnTo>
                <a:lnTo>
                  <a:pt x="334704" y="2981"/>
                </a:lnTo>
                <a:lnTo>
                  <a:pt x="288477" y="11688"/>
                </a:lnTo>
                <a:lnTo>
                  <a:pt x="244388" y="25761"/>
                </a:lnTo>
                <a:lnTo>
                  <a:pt x="202796" y="44840"/>
                </a:lnTo>
                <a:lnTo>
                  <a:pt x="164059" y="68569"/>
                </a:lnTo>
                <a:lnTo>
                  <a:pt x="128537" y="96587"/>
                </a:lnTo>
                <a:lnTo>
                  <a:pt x="96587" y="128537"/>
                </a:lnTo>
                <a:lnTo>
                  <a:pt x="68569" y="164060"/>
                </a:lnTo>
                <a:lnTo>
                  <a:pt x="44840" y="202797"/>
                </a:lnTo>
                <a:lnTo>
                  <a:pt x="25760" y="244389"/>
                </a:lnTo>
                <a:lnTo>
                  <a:pt x="11688" y="288478"/>
                </a:lnTo>
                <a:lnTo>
                  <a:pt x="2981" y="334705"/>
                </a:lnTo>
                <a:lnTo>
                  <a:pt x="0" y="382711"/>
                </a:lnTo>
                <a:lnTo>
                  <a:pt x="2981" y="430717"/>
                </a:lnTo>
                <a:lnTo>
                  <a:pt x="11688" y="476944"/>
                </a:lnTo>
                <a:lnTo>
                  <a:pt x="25760" y="521033"/>
                </a:lnTo>
                <a:lnTo>
                  <a:pt x="44840" y="562625"/>
                </a:lnTo>
                <a:lnTo>
                  <a:pt x="68569" y="601362"/>
                </a:lnTo>
                <a:lnTo>
                  <a:pt x="96587" y="636885"/>
                </a:lnTo>
                <a:lnTo>
                  <a:pt x="128537" y="668835"/>
                </a:lnTo>
                <a:lnTo>
                  <a:pt x="164059" y="696853"/>
                </a:lnTo>
                <a:lnTo>
                  <a:pt x="202796" y="720582"/>
                </a:lnTo>
                <a:lnTo>
                  <a:pt x="244388" y="739662"/>
                </a:lnTo>
                <a:lnTo>
                  <a:pt x="288477" y="753734"/>
                </a:lnTo>
                <a:lnTo>
                  <a:pt x="332363" y="76200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95339" y="5737219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60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05099" y="3526985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59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1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5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5841" y="2353384"/>
            <a:ext cx="7581899" cy="43433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68749" y="2353384"/>
            <a:ext cx="7362824" cy="40862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6652002" y="3617661"/>
            <a:ext cx="487045" cy="2540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00"/>
              </a:spcBef>
            </a:pPr>
            <a:r>
              <a:rPr sz="2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720"/>
              </a:spcBef>
            </a:pP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7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7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680"/>
              </a:spcBef>
            </a:pPr>
            <a:endParaRPr sz="2750">
              <a:latin typeface="Lucida Sans Unicode"/>
              <a:cs typeface="Lucida Sans Unicode"/>
            </a:endParaRPr>
          </a:p>
          <a:p>
            <a:pPr marL="164465">
              <a:lnSpc>
                <a:spcPct val="100000"/>
              </a:lnSpc>
            </a:pP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82556" y="883068"/>
            <a:ext cx="5350510" cy="105283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645"/>
              </a:spcBef>
            </a:pPr>
            <a:r>
              <a:rPr sz="3550" spc="140" dirty="0"/>
              <a:t>Distribution</a:t>
            </a:r>
            <a:r>
              <a:rPr sz="3550" spc="-225" dirty="0"/>
              <a:t> </a:t>
            </a:r>
            <a:r>
              <a:rPr sz="3550" spc="95" dirty="0"/>
              <a:t>of</a:t>
            </a:r>
            <a:r>
              <a:rPr sz="3550" spc="-220" dirty="0"/>
              <a:t> </a:t>
            </a:r>
            <a:r>
              <a:rPr sz="3550" spc="215" dirty="0"/>
              <a:t>Valence </a:t>
            </a:r>
            <a:r>
              <a:rPr sz="3550" spc="220" dirty="0"/>
              <a:t>(Musical</a:t>
            </a:r>
            <a:r>
              <a:rPr sz="3550" spc="-215" dirty="0"/>
              <a:t> </a:t>
            </a:r>
            <a:r>
              <a:rPr sz="3550" spc="140" dirty="0"/>
              <a:t>Positivity)</a:t>
            </a:r>
            <a:endParaRPr sz="3550"/>
          </a:p>
        </p:txBody>
      </p:sp>
      <p:sp>
        <p:nvSpPr>
          <p:cNvPr id="15" name="object 15"/>
          <p:cNvSpPr txBox="1"/>
          <p:nvPr/>
        </p:nvSpPr>
        <p:spPr>
          <a:xfrm>
            <a:off x="9136042" y="1009222"/>
            <a:ext cx="7861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Lucida Sans Unicode"/>
                <a:cs typeface="Lucida Sans Unicode"/>
              </a:rPr>
              <a:t>About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45201" y="883068"/>
            <a:ext cx="4195445" cy="105283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645"/>
              </a:spcBef>
            </a:pPr>
            <a:r>
              <a:rPr sz="3550" b="1" spc="140" dirty="0">
                <a:solidFill>
                  <a:srgbClr val="0CD154"/>
                </a:solidFill>
                <a:latin typeface="Arial"/>
                <a:cs typeface="Arial"/>
              </a:rPr>
              <a:t>Distribution</a:t>
            </a:r>
            <a:r>
              <a:rPr sz="3550" b="1" spc="-225" dirty="0">
                <a:solidFill>
                  <a:srgbClr val="0CD154"/>
                </a:solidFill>
                <a:latin typeface="Arial"/>
                <a:cs typeface="Arial"/>
              </a:rPr>
              <a:t> </a:t>
            </a:r>
            <a:r>
              <a:rPr sz="3550" b="1" spc="70" dirty="0">
                <a:solidFill>
                  <a:srgbClr val="0CD154"/>
                </a:solidFill>
                <a:latin typeface="Arial"/>
                <a:cs typeface="Arial"/>
              </a:rPr>
              <a:t>of </a:t>
            </a:r>
            <a:r>
              <a:rPr sz="3550" b="1" spc="190" dirty="0">
                <a:solidFill>
                  <a:srgbClr val="0CD154"/>
                </a:solidFill>
                <a:latin typeface="Arial"/>
                <a:cs typeface="Arial"/>
              </a:rPr>
              <a:t>Instrumentalness</a:t>
            </a:r>
            <a:endParaRPr sz="35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2728" y="7001381"/>
            <a:ext cx="7275830" cy="17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5700"/>
              </a:lnSpc>
              <a:spcBef>
                <a:spcPts val="100"/>
              </a:spcBef>
            </a:pPr>
            <a:r>
              <a:rPr sz="24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Valence</a:t>
            </a:r>
            <a:r>
              <a:rPr sz="24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4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slightly</a:t>
            </a:r>
            <a:r>
              <a:rPr sz="24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bimodal,</a:t>
            </a:r>
            <a:r>
              <a:rPr sz="24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4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peaks</a:t>
            </a:r>
            <a:r>
              <a:rPr sz="24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near</a:t>
            </a:r>
            <a:r>
              <a:rPr sz="24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low </a:t>
            </a:r>
            <a:r>
              <a:rPr sz="24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4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high</a:t>
            </a:r>
            <a:r>
              <a:rPr sz="24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values,</a:t>
            </a:r>
            <a:r>
              <a:rPr sz="24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indicating</a:t>
            </a:r>
            <a:r>
              <a:rPr sz="24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songs</a:t>
            </a:r>
            <a:r>
              <a:rPr sz="24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tend</a:t>
            </a:r>
            <a:r>
              <a:rPr sz="24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4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be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either</a:t>
            </a:r>
            <a:r>
              <a:rPr sz="24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very</a:t>
            </a:r>
            <a:r>
              <a:rPr sz="24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sad/negative</a:t>
            </a:r>
            <a:r>
              <a:rPr sz="24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4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very</a:t>
            </a:r>
            <a:r>
              <a:rPr sz="24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happy/positive </a:t>
            </a:r>
            <a:r>
              <a:rPr sz="2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4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mood.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13704" y="7002503"/>
            <a:ext cx="7522209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6599"/>
              </a:lnSpc>
              <a:spcBef>
                <a:spcPts val="95"/>
              </a:spcBef>
            </a:pP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Instrumentalness</a:t>
            </a:r>
            <a:r>
              <a:rPr sz="23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3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highly</a:t>
            </a:r>
            <a:r>
              <a:rPr sz="23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right-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skewed,</a:t>
            </a:r>
            <a:r>
              <a:rPr sz="23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23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most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</a:t>
            </a:r>
            <a:r>
              <a:rPr sz="23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have</a:t>
            </a:r>
            <a:r>
              <a:rPr sz="23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low</a:t>
            </a:r>
            <a:r>
              <a:rPr sz="23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instrumentalness,</a:t>
            </a:r>
            <a:r>
              <a:rPr sz="23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but</a:t>
            </a:r>
            <a:r>
              <a:rPr sz="23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29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small </a:t>
            </a:r>
            <a:r>
              <a:rPr sz="23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number</a:t>
            </a:r>
            <a:r>
              <a:rPr sz="23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3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fully</a:t>
            </a:r>
            <a:r>
              <a:rPr sz="23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instrumental,</a:t>
            </a:r>
            <a:r>
              <a:rPr sz="23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creating</a:t>
            </a:r>
            <a:r>
              <a:rPr sz="23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29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long</a:t>
            </a:r>
            <a:r>
              <a:rPr sz="23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tail.</a:t>
            </a:r>
            <a:endParaRPr sz="2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93732" y="4525652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433059" y="761999"/>
                </a:moveTo>
                <a:lnTo>
                  <a:pt x="476944" y="753734"/>
                </a:lnTo>
                <a:lnTo>
                  <a:pt x="521033" y="739662"/>
                </a:lnTo>
                <a:lnTo>
                  <a:pt x="562625" y="720582"/>
                </a:lnTo>
                <a:lnTo>
                  <a:pt x="601362" y="696853"/>
                </a:lnTo>
                <a:lnTo>
                  <a:pt x="636885" y="668835"/>
                </a:lnTo>
                <a:lnTo>
                  <a:pt x="668835" y="636885"/>
                </a:lnTo>
                <a:lnTo>
                  <a:pt x="696853" y="601362"/>
                </a:lnTo>
                <a:lnTo>
                  <a:pt x="720582" y="562626"/>
                </a:lnTo>
                <a:lnTo>
                  <a:pt x="739661" y="521034"/>
                </a:lnTo>
                <a:lnTo>
                  <a:pt x="753734" y="476945"/>
                </a:lnTo>
                <a:lnTo>
                  <a:pt x="761999" y="433059"/>
                </a:lnTo>
              </a:path>
              <a:path w="762000" h="762000">
                <a:moveTo>
                  <a:pt x="761999" y="332363"/>
                </a:moveTo>
                <a:lnTo>
                  <a:pt x="753734" y="288477"/>
                </a:lnTo>
                <a:lnTo>
                  <a:pt x="739661" y="244388"/>
                </a:lnTo>
                <a:lnTo>
                  <a:pt x="720582" y="202796"/>
                </a:lnTo>
                <a:lnTo>
                  <a:pt x="696853" y="164060"/>
                </a:lnTo>
                <a:lnTo>
                  <a:pt x="668835" y="128537"/>
                </a:lnTo>
                <a:lnTo>
                  <a:pt x="636885" y="96587"/>
                </a:lnTo>
                <a:lnTo>
                  <a:pt x="601362" y="68569"/>
                </a:lnTo>
                <a:lnTo>
                  <a:pt x="562625" y="44840"/>
                </a:lnTo>
                <a:lnTo>
                  <a:pt x="521033" y="25760"/>
                </a:lnTo>
                <a:lnTo>
                  <a:pt x="476944" y="11688"/>
                </a:lnTo>
                <a:lnTo>
                  <a:pt x="430717" y="2981"/>
                </a:lnTo>
                <a:lnTo>
                  <a:pt x="382711" y="0"/>
                </a:lnTo>
                <a:lnTo>
                  <a:pt x="334704" y="2981"/>
                </a:lnTo>
                <a:lnTo>
                  <a:pt x="288477" y="11688"/>
                </a:lnTo>
                <a:lnTo>
                  <a:pt x="244388" y="25761"/>
                </a:lnTo>
                <a:lnTo>
                  <a:pt x="202796" y="44840"/>
                </a:lnTo>
                <a:lnTo>
                  <a:pt x="164059" y="68569"/>
                </a:lnTo>
                <a:lnTo>
                  <a:pt x="128537" y="96587"/>
                </a:lnTo>
                <a:lnTo>
                  <a:pt x="96587" y="128537"/>
                </a:lnTo>
                <a:lnTo>
                  <a:pt x="68569" y="164060"/>
                </a:lnTo>
                <a:lnTo>
                  <a:pt x="44840" y="202797"/>
                </a:lnTo>
                <a:lnTo>
                  <a:pt x="25760" y="244389"/>
                </a:lnTo>
                <a:lnTo>
                  <a:pt x="11688" y="288478"/>
                </a:lnTo>
                <a:lnTo>
                  <a:pt x="2981" y="334705"/>
                </a:lnTo>
                <a:lnTo>
                  <a:pt x="0" y="382711"/>
                </a:lnTo>
                <a:lnTo>
                  <a:pt x="2981" y="430717"/>
                </a:lnTo>
                <a:lnTo>
                  <a:pt x="11688" y="476944"/>
                </a:lnTo>
                <a:lnTo>
                  <a:pt x="25760" y="521033"/>
                </a:lnTo>
                <a:lnTo>
                  <a:pt x="44840" y="562625"/>
                </a:lnTo>
                <a:lnTo>
                  <a:pt x="68569" y="601362"/>
                </a:lnTo>
                <a:lnTo>
                  <a:pt x="96587" y="636885"/>
                </a:lnTo>
                <a:lnTo>
                  <a:pt x="128537" y="668835"/>
                </a:lnTo>
                <a:lnTo>
                  <a:pt x="164059" y="696853"/>
                </a:lnTo>
                <a:lnTo>
                  <a:pt x="202796" y="720582"/>
                </a:lnTo>
                <a:lnTo>
                  <a:pt x="244388" y="739662"/>
                </a:lnTo>
                <a:lnTo>
                  <a:pt x="288477" y="753734"/>
                </a:lnTo>
                <a:lnTo>
                  <a:pt x="332363" y="76200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95339" y="5737219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60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05099" y="3526985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59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1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5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2902" y="2012453"/>
            <a:ext cx="7781924" cy="41338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39314" y="2164639"/>
            <a:ext cx="6134099" cy="47243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6652002" y="3617661"/>
            <a:ext cx="487045" cy="2540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00"/>
              </a:spcBef>
            </a:pPr>
            <a:r>
              <a:rPr sz="2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720"/>
              </a:spcBef>
            </a:pP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7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7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680"/>
              </a:spcBef>
            </a:pPr>
            <a:endParaRPr sz="2750">
              <a:latin typeface="Lucida Sans Unicode"/>
              <a:cs typeface="Lucida Sans Unicode"/>
            </a:endParaRPr>
          </a:p>
          <a:p>
            <a:pPr marL="164465">
              <a:lnSpc>
                <a:spcPct val="100000"/>
              </a:lnSpc>
            </a:pP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82556" y="883068"/>
            <a:ext cx="5443855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140" dirty="0"/>
              <a:t>Distribution</a:t>
            </a:r>
            <a:r>
              <a:rPr sz="3550" spc="-225" dirty="0"/>
              <a:t> </a:t>
            </a:r>
            <a:r>
              <a:rPr sz="3550" spc="95" dirty="0"/>
              <a:t>of</a:t>
            </a:r>
            <a:r>
              <a:rPr sz="3550" spc="-220" dirty="0"/>
              <a:t> </a:t>
            </a:r>
            <a:r>
              <a:rPr sz="3550" spc="55" dirty="0"/>
              <a:t>Liveness</a:t>
            </a:r>
            <a:endParaRPr sz="3550"/>
          </a:p>
        </p:txBody>
      </p:sp>
      <p:sp>
        <p:nvSpPr>
          <p:cNvPr id="15" name="object 15"/>
          <p:cNvSpPr txBox="1"/>
          <p:nvPr/>
        </p:nvSpPr>
        <p:spPr>
          <a:xfrm>
            <a:off x="9145438" y="1009222"/>
            <a:ext cx="7861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Lucida Sans Unicode"/>
                <a:cs typeface="Lucida Sans Unicode"/>
              </a:rPr>
              <a:t>About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45201" y="883068"/>
            <a:ext cx="4744085" cy="105283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645"/>
              </a:spcBef>
            </a:pPr>
            <a:r>
              <a:rPr sz="3550" b="1" spc="295" dirty="0">
                <a:solidFill>
                  <a:srgbClr val="0CD154"/>
                </a:solidFill>
                <a:latin typeface="Arial"/>
                <a:cs typeface="Arial"/>
              </a:rPr>
              <a:t>Common</a:t>
            </a:r>
            <a:r>
              <a:rPr sz="3550" b="1" spc="-225" dirty="0">
                <a:solidFill>
                  <a:srgbClr val="0CD154"/>
                </a:solidFill>
                <a:latin typeface="Arial"/>
                <a:cs typeface="Arial"/>
              </a:rPr>
              <a:t> </a:t>
            </a:r>
            <a:r>
              <a:rPr sz="3550" b="1" spc="200" dirty="0">
                <a:solidFill>
                  <a:srgbClr val="0CD154"/>
                </a:solidFill>
                <a:latin typeface="Arial"/>
                <a:cs typeface="Arial"/>
              </a:rPr>
              <a:t>Values</a:t>
            </a:r>
            <a:r>
              <a:rPr sz="3550" b="1" spc="-220" dirty="0">
                <a:solidFill>
                  <a:srgbClr val="0CD154"/>
                </a:solidFill>
                <a:latin typeface="Arial"/>
                <a:cs typeface="Arial"/>
              </a:rPr>
              <a:t> </a:t>
            </a:r>
            <a:r>
              <a:rPr sz="3550" b="1" spc="85" dirty="0">
                <a:solidFill>
                  <a:srgbClr val="0CD154"/>
                </a:solidFill>
                <a:latin typeface="Arial"/>
                <a:cs typeface="Arial"/>
              </a:rPr>
              <a:t>for </a:t>
            </a:r>
            <a:r>
              <a:rPr sz="3550" b="1" spc="215" dirty="0">
                <a:solidFill>
                  <a:srgbClr val="0CD154"/>
                </a:solidFill>
                <a:latin typeface="Arial"/>
                <a:cs typeface="Arial"/>
              </a:rPr>
              <a:t>Mode</a:t>
            </a:r>
            <a:r>
              <a:rPr sz="3550" b="1" spc="-225" dirty="0">
                <a:solidFill>
                  <a:srgbClr val="0CD154"/>
                </a:solidFill>
                <a:latin typeface="Arial"/>
                <a:cs typeface="Arial"/>
              </a:rPr>
              <a:t> </a:t>
            </a:r>
            <a:r>
              <a:rPr sz="3550" b="1" spc="254" dirty="0">
                <a:solidFill>
                  <a:srgbClr val="0CD154"/>
                </a:solidFill>
                <a:latin typeface="Arial"/>
                <a:cs typeface="Arial"/>
              </a:rPr>
              <a:t>(Major/Minor)</a:t>
            </a:r>
            <a:endParaRPr sz="35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9394" y="6451892"/>
            <a:ext cx="8193405" cy="1743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7400"/>
              </a:lnSpc>
              <a:spcBef>
                <a:spcPts val="90"/>
              </a:spcBef>
            </a:pP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Liveness</a:t>
            </a:r>
            <a:r>
              <a:rPr sz="24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right-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skewed,</a:t>
            </a:r>
            <a:r>
              <a:rPr sz="24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most</a:t>
            </a:r>
            <a:r>
              <a:rPr sz="24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songs</a:t>
            </a:r>
            <a:r>
              <a:rPr sz="2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having</a:t>
            </a:r>
            <a:r>
              <a:rPr sz="24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low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liveness</a:t>
            </a:r>
            <a:r>
              <a:rPr sz="24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scores,</a:t>
            </a:r>
            <a:r>
              <a:rPr sz="24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indicating</a:t>
            </a:r>
            <a:r>
              <a:rPr sz="24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studio</a:t>
            </a:r>
            <a:r>
              <a:rPr sz="24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recordings,</a:t>
            </a:r>
            <a:r>
              <a:rPr sz="24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4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265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4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few</a:t>
            </a:r>
            <a:r>
              <a:rPr sz="24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songs</a:t>
            </a:r>
            <a:r>
              <a:rPr sz="2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high</a:t>
            </a:r>
            <a:r>
              <a:rPr sz="24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liveness</a:t>
            </a:r>
            <a:r>
              <a:rPr sz="2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representing</a:t>
            </a:r>
            <a:r>
              <a:rPr sz="2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live </a:t>
            </a:r>
            <a:r>
              <a:rPr sz="2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recordings.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59158" y="7282821"/>
            <a:ext cx="6854825" cy="16884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6100"/>
              </a:lnSpc>
              <a:spcBef>
                <a:spcPts val="95"/>
              </a:spcBef>
            </a:pP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majority</a:t>
            </a:r>
            <a:r>
              <a:rPr sz="2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songs</a:t>
            </a:r>
            <a:r>
              <a:rPr sz="2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major</a:t>
            </a:r>
            <a:r>
              <a:rPr sz="2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mode,</a:t>
            </a:r>
            <a:r>
              <a:rPr sz="23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with </a:t>
            </a:r>
            <a:r>
              <a:rPr sz="2350" spc="28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smaller</a:t>
            </a:r>
            <a:r>
              <a:rPr sz="23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proportion</a:t>
            </a:r>
            <a:r>
              <a:rPr sz="23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3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minor</a:t>
            </a:r>
            <a:r>
              <a:rPr sz="23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mode.</a:t>
            </a:r>
            <a:r>
              <a:rPr sz="23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This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reflects</a:t>
            </a:r>
            <a:r>
              <a:rPr sz="23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3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general</a:t>
            </a:r>
            <a:r>
              <a:rPr sz="23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preference</a:t>
            </a:r>
            <a:r>
              <a:rPr sz="23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3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brighter,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major-key</a:t>
            </a:r>
            <a:r>
              <a:rPr sz="23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</a:t>
            </a:r>
            <a:r>
              <a:rPr sz="23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3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popular</a:t>
            </a:r>
            <a:r>
              <a:rPr sz="23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music.</a:t>
            </a:r>
            <a:endParaRPr sz="2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8184" y="9092345"/>
            <a:ext cx="1203325" cy="0"/>
          </a:xfrm>
          <a:custGeom>
            <a:avLst/>
            <a:gdLst/>
            <a:ahLst/>
            <a:cxnLst/>
            <a:rect l="l" t="t" r="r" b="b"/>
            <a:pathLst>
              <a:path w="1203325">
                <a:moveTo>
                  <a:pt x="0" y="0"/>
                </a:moveTo>
                <a:lnTo>
                  <a:pt x="120310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493732" y="4525652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433059" y="761999"/>
                </a:moveTo>
                <a:lnTo>
                  <a:pt x="476944" y="753734"/>
                </a:lnTo>
                <a:lnTo>
                  <a:pt x="521033" y="739662"/>
                </a:lnTo>
                <a:lnTo>
                  <a:pt x="562625" y="720582"/>
                </a:lnTo>
                <a:lnTo>
                  <a:pt x="601362" y="696853"/>
                </a:lnTo>
                <a:lnTo>
                  <a:pt x="636885" y="668835"/>
                </a:lnTo>
                <a:lnTo>
                  <a:pt x="668835" y="636885"/>
                </a:lnTo>
                <a:lnTo>
                  <a:pt x="696853" y="601362"/>
                </a:lnTo>
                <a:lnTo>
                  <a:pt x="720582" y="562626"/>
                </a:lnTo>
                <a:lnTo>
                  <a:pt x="739661" y="521034"/>
                </a:lnTo>
                <a:lnTo>
                  <a:pt x="753734" y="476945"/>
                </a:lnTo>
                <a:lnTo>
                  <a:pt x="761999" y="433059"/>
                </a:lnTo>
              </a:path>
              <a:path w="762000" h="762000">
                <a:moveTo>
                  <a:pt x="761999" y="332363"/>
                </a:moveTo>
                <a:lnTo>
                  <a:pt x="753734" y="288477"/>
                </a:lnTo>
                <a:lnTo>
                  <a:pt x="739661" y="244388"/>
                </a:lnTo>
                <a:lnTo>
                  <a:pt x="720582" y="202796"/>
                </a:lnTo>
                <a:lnTo>
                  <a:pt x="696853" y="164060"/>
                </a:lnTo>
                <a:lnTo>
                  <a:pt x="668835" y="128537"/>
                </a:lnTo>
                <a:lnTo>
                  <a:pt x="636885" y="96587"/>
                </a:lnTo>
                <a:lnTo>
                  <a:pt x="601362" y="68569"/>
                </a:lnTo>
                <a:lnTo>
                  <a:pt x="562625" y="44840"/>
                </a:lnTo>
                <a:lnTo>
                  <a:pt x="521033" y="25760"/>
                </a:lnTo>
                <a:lnTo>
                  <a:pt x="476944" y="11688"/>
                </a:lnTo>
                <a:lnTo>
                  <a:pt x="430717" y="2981"/>
                </a:lnTo>
                <a:lnTo>
                  <a:pt x="382711" y="0"/>
                </a:lnTo>
                <a:lnTo>
                  <a:pt x="334704" y="2981"/>
                </a:lnTo>
                <a:lnTo>
                  <a:pt x="288477" y="11688"/>
                </a:lnTo>
                <a:lnTo>
                  <a:pt x="244388" y="25761"/>
                </a:lnTo>
                <a:lnTo>
                  <a:pt x="202796" y="44840"/>
                </a:lnTo>
                <a:lnTo>
                  <a:pt x="164059" y="68569"/>
                </a:lnTo>
                <a:lnTo>
                  <a:pt x="128537" y="96587"/>
                </a:lnTo>
                <a:lnTo>
                  <a:pt x="96587" y="128537"/>
                </a:lnTo>
                <a:lnTo>
                  <a:pt x="68569" y="164060"/>
                </a:lnTo>
                <a:lnTo>
                  <a:pt x="44840" y="202797"/>
                </a:lnTo>
                <a:lnTo>
                  <a:pt x="25760" y="244389"/>
                </a:lnTo>
                <a:lnTo>
                  <a:pt x="11688" y="288478"/>
                </a:lnTo>
                <a:lnTo>
                  <a:pt x="2981" y="334705"/>
                </a:lnTo>
                <a:lnTo>
                  <a:pt x="0" y="382711"/>
                </a:lnTo>
                <a:lnTo>
                  <a:pt x="2981" y="430717"/>
                </a:lnTo>
                <a:lnTo>
                  <a:pt x="11688" y="476944"/>
                </a:lnTo>
                <a:lnTo>
                  <a:pt x="25760" y="521033"/>
                </a:lnTo>
                <a:lnTo>
                  <a:pt x="44840" y="562625"/>
                </a:lnTo>
                <a:lnTo>
                  <a:pt x="68569" y="601362"/>
                </a:lnTo>
                <a:lnTo>
                  <a:pt x="96587" y="636885"/>
                </a:lnTo>
                <a:lnTo>
                  <a:pt x="128537" y="668835"/>
                </a:lnTo>
                <a:lnTo>
                  <a:pt x="164059" y="696853"/>
                </a:lnTo>
                <a:lnTo>
                  <a:pt x="202796" y="720582"/>
                </a:lnTo>
                <a:lnTo>
                  <a:pt x="244388" y="739662"/>
                </a:lnTo>
                <a:lnTo>
                  <a:pt x="288477" y="753734"/>
                </a:lnTo>
                <a:lnTo>
                  <a:pt x="332363" y="76200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95339" y="5737219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60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05099" y="3526985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59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99625" y="3232016"/>
            <a:ext cx="7924800" cy="5864860"/>
            <a:chOff x="599625" y="3232016"/>
            <a:chExt cx="7924800" cy="58648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676" y="3251067"/>
              <a:ext cx="7887125" cy="58265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18675" y="3251066"/>
              <a:ext cx="7886700" cy="5826760"/>
            </a:xfrm>
            <a:custGeom>
              <a:avLst/>
              <a:gdLst/>
              <a:ahLst/>
              <a:cxnLst/>
              <a:rect l="l" t="t" r="r" b="b"/>
              <a:pathLst>
                <a:path w="7886700" h="5826759">
                  <a:moveTo>
                    <a:pt x="7886698" y="5534962"/>
                  </a:moveTo>
                  <a:lnTo>
                    <a:pt x="7883318" y="5577669"/>
                  </a:lnTo>
                  <a:lnTo>
                    <a:pt x="7872503" y="5622576"/>
                  </a:lnTo>
                  <a:lnTo>
                    <a:pt x="7854878" y="5665127"/>
                  </a:lnTo>
                  <a:lnTo>
                    <a:pt x="7830772" y="5704528"/>
                  </a:lnTo>
                  <a:lnTo>
                    <a:pt x="7800514" y="5739988"/>
                  </a:lnTo>
                  <a:lnTo>
                    <a:pt x="7765054" y="5770246"/>
                  </a:lnTo>
                  <a:lnTo>
                    <a:pt x="7725652" y="5794351"/>
                  </a:lnTo>
                  <a:lnTo>
                    <a:pt x="7683101" y="5811976"/>
                  </a:lnTo>
                  <a:lnTo>
                    <a:pt x="7638195" y="5822792"/>
                  </a:lnTo>
                  <a:lnTo>
                    <a:pt x="7591726" y="5826470"/>
                  </a:lnTo>
                  <a:lnTo>
                    <a:pt x="295270" y="5826470"/>
                  </a:lnTo>
                  <a:lnTo>
                    <a:pt x="248800" y="5822792"/>
                  </a:lnTo>
                  <a:lnTo>
                    <a:pt x="203894" y="5811976"/>
                  </a:lnTo>
                  <a:lnTo>
                    <a:pt x="161343" y="5794351"/>
                  </a:lnTo>
                  <a:lnTo>
                    <a:pt x="121942" y="5770245"/>
                  </a:lnTo>
                  <a:lnTo>
                    <a:pt x="86482" y="5739988"/>
                  </a:lnTo>
                  <a:lnTo>
                    <a:pt x="56224" y="5704528"/>
                  </a:lnTo>
                  <a:lnTo>
                    <a:pt x="32119" y="5665126"/>
                  </a:lnTo>
                  <a:lnTo>
                    <a:pt x="14494" y="5622576"/>
                  </a:lnTo>
                  <a:lnTo>
                    <a:pt x="3678" y="5577669"/>
                  </a:lnTo>
                  <a:lnTo>
                    <a:pt x="0" y="5531200"/>
                  </a:lnTo>
                  <a:lnTo>
                    <a:pt x="0" y="295270"/>
                  </a:lnTo>
                  <a:lnTo>
                    <a:pt x="3678" y="248801"/>
                  </a:lnTo>
                  <a:lnTo>
                    <a:pt x="14494" y="203895"/>
                  </a:lnTo>
                  <a:lnTo>
                    <a:pt x="32119" y="161344"/>
                  </a:lnTo>
                  <a:lnTo>
                    <a:pt x="56224" y="121943"/>
                  </a:lnTo>
                  <a:lnTo>
                    <a:pt x="86482" y="86483"/>
                  </a:lnTo>
                  <a:lnTo>
                    <a:pt x="121942" y="56225"/>
                  </a:lnTo>
                  <a:lnTo>
                    <a:pt x="161343" y="32119"/>
                  </a:lnTo>
                  <a:lnTo>
                    <a:pt x="203894" y="14494"/>
                  </a:lnTo>
                  <a:lnTo>
                    <a:pt x="248800" y="3679"/>
                  </a:lnTo>
                  <a:lnTo>
                    <a:pt x="295270" y="0"/>
                  </a:lnTo>
                  <a:lnTo>
                    <a:pt x="7591726" y="0"/>
                  </a:lnTo>
                  <a:lnTo>
                    <a:pt x="7638195" y="3678"/>
                  </a:lnTo>
                  <a:lnTo>
                    <a:pt x="7683101" y="14494"/>
                  </a:lnTo>
                  <a:lnTo>
                    <a:pt x="7725652" y="32119"/>
                  </a:lnTo>
                  <a:lnTo>
                    <a:pt x="7765054" y="56225"/>
                  </a:lnTo>
                  <a:lnTo>
                    <a:pt x="7800514" y="86483"/>
                  </a:lnTo>
                  <a:lnTo>
                    <a:pt x="7830772" y="121942"/>
                  </a:lnTo>
                  <a:lnTo>
                    <a:pt x="7854877" y="161344"/>
                  </a:lnTo>
                  <a:lnTo>
                    <a:pt x="7872502" y="203895"/>
                  </a:lnTo>
                  <a:lnTo>
                    <a:pt x="7883318" y="248801"/>
                  </a:lnTo>
                  <a:lnTo>
                    <a:pt x="7886698" y="291509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40212" y="3158163"/>
            <a:ext cx="6993737" cy="6100135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078592" y="3593459"/>
            <a:ext cx="335280" cy="360680"/>
          </a:xfrm>
          <a:custGeom>
            <a:avLst/>
            <a:gdLst/>
            <a:ahLst/>
            <a:cxnLst/>
            <a:rect l="l" t="t" r="r" b="b"/>
            <a:pathLst>
              <a:path w="335280" h="360679">
                <a:moveTo>
                  <a:pt x="174535" y="360610"/>
                </a:moveTo>
                <a:lnTo>
                  <a:pt x="160317" y="360610"/>
                </a:lnTo>
                <a:lnTo>
                  <a:pt x="154547" y="354840"/>
                </a:lnTo>
                <a:lnTo>
                  <a:pt x="154547" y="5769"/>
                </a:lnTo>
                <a:lnTo>
                  <a:pt x="160317" y="0"/>
                </a:lnTo>
                <a:lnTo>
                  <a:pt x="174535" y="0"/>
                </a:lnTo>
                <a:lnTo>
                  <a:pt x="180305" y="5769"/>
                </a:lnTo>
                <a:lnTo>
                  <a:pt x="180305" y="354840"/>
                </a:lnTo>
                <a:lnTo>
                  <a:pt x="174535" y="360610"/>
                </a:lnTo>
                <a:close/>
              </a:path>
              <a:path w="335280" h="360679">
                <a:moveTo>
                  <a:pt x="226051" y="296215"/>
                </a:moveTo>
                <a:lnTo>
                  <a:pt x="211832" y="296215"/>
                </a:lnTo>
                <a:lnTo>
                  <a:pt x="206063" y="290446"/>
                </a:lnTo>
                <a:lnTo>
                  <a:pt x="206063" y="70164"/>
                </a:lnTo>
                <a:lnTo>
                  <a:pt x="211832" y="64394"/>
                </a:lnTo>
                <a:lnTo>
                  <a:pt x="226051" y="64394"/>
                </a:lnTo>
                <a:lnTo>
                  <a:pt x="231821" y="70164"/>
                </a:lnTo>
                <a:lnTo>
                  <a:pt x="231821" y="290446"/>
                </a:lnTo>
                <a:lnTo>
                  <a:pt x="226051" y="296215"/>
                </a:lnTo>
                <a:close/>
              </a:path>
              <a:path w="335280" h="360679">
                <a:moveTo>
                  <a:pt x="123019" y="296215"/>
                </a:moveTo>
                <a:lnTo>
                  <a:pt x="108801" y="296215"/>
                </a:lnTo>
                <a:lnTo>
                  <a:pt x="103031" y="290446"/>
                </a:lnTo>
                <a:lnTo>
                  <a:pt x="103031" y="70164"/>
                </a:lnTo>
                <a:lnTo>
                  <a:pt x="108801" y="64394"/>
                </a:lnTo>
                <a:lnTo>
                  <a:pt x="123019" y="64394"/>
                </a:lnTo>
                <a:lnTo>
                  <a:pt x="128789" y="70164"/>
                </a:lnTo>
                <a:lnTo>
                  <a:pt x="128789" y="290446"/>
                </a:lnTo>
                <a:lnTo>
                  <a:pt x="123019" y="296215"/>
                </a:lnTo>
                <a:close/>
              </a:path>
              <a:path w="335280" h="360679">
                <a:moveTo>
                  <a:pt x="277567" y="257578"/>
                </a:moveTo>
                <a:lnTo>
                  <a:pt x="263348" y="257578"/>
                </a:lnTo>
                <a:lnTo>
                  <a:pt x="257578" y="251809"/>
                </a:lnTo>
                <a:lnTo>
                  <a:pt x="257578" y="108801"/>
                </a:lnTo>
                <a:lnTo>
                  <a:pt x="263348" y="103031"/>
                </a:lnTo>
                <a:lnTo>
                  <a:pt x="277567" y="103031"/>
                </a:lnTo>
                <a:lnTo>
                  <a:pt x="283336" y="108801"/>
                </a:lnTo>
                <a:lnTo>
                  <a:pt x="283336" y="251809"/>
                </a:lnTo>
                <a:lnTo>
                  <a:pt x="277567" y="257578"/>
                </a:lnTo>
                <a:close/>
              </a:path>
              <a:path w="335280" h="360679">
                <a:moveTo>
                  <a:pt x="71503" y="257578"/>
                </a:moveTo>
                <a:lnTo>
                  <a:pt x="57285" y="257578"/>
                </a:lnTo>
                <a:lnTo>
                  <a:pt x="51515" y="251809"/>
                </a:lnTo>
                <a:lnTo>
                  <a:pt x="51515" y="108801"/>
                </a:lnTo>
                <a:lnTo>
                  <a:pt x="57285" y="103031"/>
                </a:lnTo>
                <a:lnTo>
                  <a:pt x="71503" y="103031"/>
                </a:lnTo>
                <a:lnTo>
                  <a:pt x="77273" y="108801"/>
                </a:lnTo>
                <a:lnTo>
                  <a:pt x="77273" y="251809"/>
                </a:lnTo>
                <a:lnTo>
                  <a:pt x="71503" y="257578"/>
                </a:lnTo>
                <a:close/>
              </a:path>
              <a:path w="335280" h="360679">
                <a:moveTo>
                  <a:pt x="19988" y="231821"/>
                </a:moveTo>
                <a:lnTo>
                  <a:pt x="5769" y="231821"/>
                </a:lnTo>
                <a:lnTo>
                  <a:pt x="0" y="226051"/>
                </a:lnTo>
                <a:lnTo>
                  <a:pt x="0" y="134559"/>
                </a:lnTo>
                <a:lnTo>
                  <a:pt x="5769" y="128789"/>
                </a:lnTo>
                <a:lnTo>
                  <a:pt x="19988" y="128789"/>
                </a:lnTo>
                <a:lnTo>
                  <a:pt x="25757" y="134559"/>
                </a:lnTo>
                <a:lnTo>
                  <a:pt x="25757" y="226051"/>
                </a:lnTo>
                <a:lnTo>
                  <a:pt x="19988" y="231821"/>
                </a:lnTo>
                <a:close/>
              </a:path>
              <a:path w="335280" h="360679">
                <a:moveTo>
                  <a:pt x="329082" y="231821"/>
                </a:moveTo>
                <a:lnTo>
                  <a:pt x="314864" y="231821"/>
                </a:lnTo>
                <a:lnTo>
                  <a:pt x="309094" y="226051"/>
                </a:lnTo>
                <a:lnTo>
                  <a:pt x="309094" y="134559"/>
                </a:lnTo>
                <a:lnTo>
                  <a:pt x="314864" y="128789"/>
                </a:lnTo>
                <a:lnTo>
                  <a:pt x="329082" y="128789"/>
                </a:lnTo>
                <a:lnTo>
                  <a:pt x="334852" y="134559"/>
                </a:lnTo>
                <a:lnTo>
                  <a:pt x="334852" y="226051"/>
                </a:lnTo>
                <a:lnTo>
                  <a:pt x="329082" y="2318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19062" y="6820157"/>
            <a:ext cx="190500" cy="267970"/>
          </a:xfrm>
          <a:custGeom>
            <a:avLst/>
            <a:gdLst/>
            <a:ahLst/>
            <a:cxnLst/>
            <a:rect l="l" t="t" r="r" b="b"/>
            <a:pathLst>
              <a:path w="190500" h="267970">
                <a:moveTo>
                  <a:pt x="132504" y="267962"/>
                </a:moveTo>
                <a:lnTo>
                  <a:pt x="127873" y="267962"/>
                </a:lnTo>
                <a:lnTo>
                  <a:pt x="124825" y="266724"/>
                </a:lnTo>
                <a:lnTo>
                  <a:pt x="54602" y="195146"/>
                </a:lnTo>
                <a:lnTo>
                  <a:pt x="5333" y="195146"/>
                </a:lnTo>
                <a:lnTo>
                  <a:pt x="0" y="189709"/>
                </a:lnTo>
                <a:lnTo>
                  <a:pt x="0" y="79223"/>
                </a:lnTo>
                <a:lnTo>
                  <a:pt x="5333" y="73786"/>
                </a:lnTo>
                <a:lnTo>
                  <a:pt x="54602" y="73786"/>
                </a:lnTo>
                <a:lnTo>
                  <a:pt x="125956" y="1043"/>
                </a:lnTo>
                <a:lnTo>
                  <a:pt x="131063" y="0"/>
                </a:lnTo>
                <a:lnTo>
                  <a:pt x="139969" y="3774"/>
                </a:lnTo>
                <a:lnTo>
                  <a:pt x="142874" y="8203"/>
                </a:lnTo>
                <a:lnTo>
                  <a:pt x="142874" y="42403"/>
                </a:lnTo>
                <a:lnTo>
                  <a:pt x="119062" y="42403"/>
                </a:lnTo>
                <a:lnTo>
                  <a:pt x="65722" y="96784"/>
                </a:lnTo>
                <a:lnTo>
                  <a:pt x="62686" y="98058"/>
                </a:lnTo>
                <a:lnTo>
                  <a:pt x="23812" y="98058"/>
                </a:lnTo>
                <a:lnTo>
                  <a:pt x="23812" y="170874"/>
                </a:lnTo>
                <a:lnTo>
                  <a:pt x="62686" y="170874"/>
                </a:lnTo>
                <a:lnTo>
                  <a:pt x="65722" y="172149"/>
                </a:lnTo>
                <a:lnTo>
                  <a:pt x="119062" y="226518"/>
                </a:lnTo>
                <a:lnTo>
                  <a:pt x="142874" y="226518"/>
                </a:lnTo>
                <a:lnTo>
                  <a:pt x="142874" y="260729"/>
                </a:lnTo>
                <a:lnTo>
                  <a:pt x="139969" y="265159"/>
                </a:lnTo>
                <a:lnTo>
                  <a:pt x="134052" y="267659"/>
                </a:lnTo>
                <a:lnTo>
                  <a:pt x="132504" y="267962"/>
                </a:lnTo>
                <a:close/>
              </a:path>
              <a:path w="190500" h="267970">
                <a:moveTo>
                  <a:pt x="142874" y="226518"/>
                </a:moveTo>
                <a:lnTo>
                  <a:pt x="119062" y="226518"/>
                </a:lnTo>
                <a:lnTo>
                  <a:pt x="119062" y="42403"/>
                </a:lnTo>
                <a:lnTo>
                  <a:pt x="142874" y="42403"/>
                </a:lnTo>
                <a:lnTo>
                  <a:pt x="142874" y="75012"/>
                </a:lnTo>
                <a:lnTo>
                  <a:pt x="161763" y="82563"/>
                </a:lnTo>
                <a:lnTo>
                  <a:pt x="176862" y="95869"/>
                </a:lnTo>
                <a:lnTo>
                  <a:pt x="179358" y="100291"/>
                </a:lnTo>
                <a:lnTo>
                  <a:pt x="142874" y="100291"/>
                </a:lnTo>
                <a:lnTo>
                  <a:pt x="142874" y="168629"/>
                </a:lnTo>
                <a:lnTo>
                  <a:pt x="179365" y="168629"/>
                </a:lnTo>
                <a:lnTo>
                  <a:pt x="176862" y="173063"/>
                </a:lnTo>
                <a:lnTo>
                  <a:pt x="161763" y="186370"/>
                </a:lnTo>
                <a:lnTo>
                  <a:pt x="142874" y="193921"/>
                </a:lnTo>
                <a:lnTo>
                  <a:pt x="142874" y="226518"/>
                </a:lnTo>
                <a:close/>
              </a:path>
              <a:path w="190500" h="267970">
                <a:moveTo>
                  <a:pt x="179365" y="168629"/>
                </a:moveTo>
                <a:lnTo>
                  <a:pt x="142874" y="168629"/>
                </a:lnTo>
                <a:lnTo>
                  <a:pt x="152427" y="163394"/>
                </a:lnTo>
                <a:lnTo>
                  <a:pt x="159964" y="155589"/>
                </a:lnTo>
                <a:lnTo>
                  <a:pt x="164910" y="145764"/>
                </a:lnTo>
                <a:lnTo>
                  <a:pt x="166687" y="134466"/>
                </a:lnTo>
                <a:lnTo>
                  <a:pt x="164910" y="123167"/>
                </a:lnTo>
                <a:lnTo>
                  <a:pt x="159964" y="113338"/>
                </a:lnTo>
                <a:lnTo>
                  <a:pt x="152427" y="105529"/>
                </a:lnTo>
                <a:lnTo>
                  <a:pt x="142874" y="100291"/>
                </a:lnTo>
                <a:lnTo>
                  <a:pt x="179358" y="100291"/>
                </a:lnTo>
                <a:lnTo>
                  <a:pt x="186874" y="113611"/>
                </a:lnTo>
                <a:lnTo>
                  <a:pt x="190499" y="134466"/>
                </a:lnTo>
                <a:lnTo>
                  <a:pt x="186874" y="155322"/>
                </a:lnTo>
                <a:lnTo>
                  <a:pt x="179365" y="1686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408967" y="6808737"/>
            <a:ext cx="143510" cy="292100"/>
            <a:chOff x="6408967" y="6808737"/>
            <a:chExt cx="143510" cy="292100"/>
          </a:xfrm>
        </p:grpSpPr>
        <p:sp>
          <p:nvSpPr>
            <p:cNvPr id="13" name="object 13"/>
            <p:cNvSpPr/>
            <p:nvPr/>
          </p:nvSpPr>
          <p:spPr>
            <a:xfrm>
              <a:off x="6476309" y="6808737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16835" y="291761"/>
                  </a:moveTo>
                  <a:lnTo>
                    <a:pt x="0" y="274601"/>
                  </a:lnTo>
                  <a:lnTo>
                    <a:pt x="22404" y="246823"/>
                  </a:lnTo>
                  <a:lnTo>
                    <a:pt x="38806" y="215586"/>
                  </a:lnTo>
                  <a:lnTo>
                    <a:pt x="48885" y="181678"/>
                  </a:lnTo>
                  <a:lnTo>
                    <a:pt x="52316" y="145886"/>
                  </a:lnTo>
                  <a:lnTo>
                    <a:pt x="48885" y="110092"/>
                  </a:lnTo>
                  <a:lnTo>
                    <a:pt x="38808" y="76180"/>
                  </a:lnTo>
                  <a:lnTo>
                    <a:pt x="22409" y="44939"/>
                  </a:lnTo>
                  <a:lnTo>
                    <a:pt x="11" y="17160"/>
                  </a:lnTo>
                  <a:lnTo>
                    <a:pt x="16847" y="0"/>
                  </a:lnTo>
                  <a:lnTo>
                    <a:pt x="42233" y="31479"/>
                  </a:lnTo>
                  <a:lnTo>
                    <a:pt x="60820" y="66886"/>
                  </a:lnTo>
                  <a:lnTo>
                    <a:pt x="72240" y="105320"/>
                  </a:lnTo>
                  <a:lnTo>
                    <a:pt x="76128" y="145886"/>
                  </a:lnTo>
                  <a:lnTo>
                    <a:pt x="72240" y="186450"/>
                  </a:lnTo>
                  <a:lnTo>
                    <a:pt x="60818" y="224881"/>
                  </a:lnTo>
                  <a:lnTo>
                    <a:pt x="42228" y="260283"/>
                  </a:lnTo>
                  <a:lnTo>
                    <a:pt x="16835" y="2917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8967" y="6843058"/>
              <a:ext cx="95845" cy="22312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8513" y="4219591"/>
            <a:ext cx="6343649" cy="464819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524558" y="4219591"/>
            <a:ext cx="6257924" cy="435292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6652002" y="4656151"/>
            <a:ext cx="487045" cy="15024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7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680"/>
              </a:spcBef>
            </a:pPr>
            <a:endParaRPr sz="2750">
              <a:latin typeface="Lucida Sans Unicode"/>
              <a:cs typeface="Lucida Sans Unicode"/>
            </a:endParaRPr>
          </a:p>
          <a:p>
            <a:pPr marL="164465">
              <a:lnSpc>
                <a:spcPct val="100000"/>
              </a:lnSpc>
            </a:pP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848267" y="3617661"/>
            <a:ext cx="2667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857344" y="659242"/>
            <a:ext cx="7713980" cy="143510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 marR="5080">
              <a:lnSpc>
                <a:spcPts val="5200"/>
              </a:lnSpc>
              <a:spcBef>
                <a:spcPts val="850"/>
              </a:spcBef>
            </a:pPr>
            <a:r>
              <a:rPr sz="4900" spc="330" dirty="0"/>
              <a:t>Median</a:t>
            </a:r>
            <a:r>
              <a:rPr sz="4900" spc="-310" dirty="0"/>
              <a:t> </a:t>
            </a:r>
            <a:r>
              <a:rPr sz="4900" spc="350" dirty="0"/>
              <a:t>&amp;</a:t>
            </a:r>
            <a:r>
              <a:rPr sz="4900" spc="-305" dirty="0"/>
              <a:t> </a:t>
            </a:r>
            <a:r>
              <a:rPr sz="4900" spc="204" dirty="0"/>
              <a:t>Quartiles</a:t>
            </a:r>
            <a:r>
              <a:rPr sz="4900" spc="-305" dirty="0"/>
              <a:t> </a:t>
            </a:r>
            <a:r>
              <a:rPr sz="4900" spc="105" dirty="0"/>
              <a:t>for </a:t>
            </a:r>
            <a:r>
              <a:rPr sz="4900" spc="210" dirty="0"/>
              <a:t>Popularity</a:t>
            </a:r>
            <a:r>
              <a:rPr sz="4900" spc="-320" dirty="0"/>
              <a:t> </a:t>
            </a:r>
            <a:r>
              <a:rPr sz="4900" spc="405" dirty="0"/>
              <a:t>and</a:t>
            </a:r>
            <a:r>
              <a:rPr sz="4900" spc="-320" dirty="0"/>
              <a:t> </a:t>
            </a:r>
            <a:r>
              <a:rPr sz="4900" spc="225" dirty="0"/>
              <a:t>Duration</a:t>
            </a:r>
            <a:endParaRPr sz="4900"/>
          </a:p>
        </p:txBody>
      </p:sp>
      <p:sp>
        <p:nvSpPr>
          <p:cNvPr id="25" name="object 25"/>
          <p:cNvSpPr txBox="1"/>
          <p:nvPr/>
        </p:nvSpPr>
        <p:spPr>
          <a:xfrm>
            <a:off x="1655998" y="3486408"/>
            <a:ext cx="21990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25" dirty="0">
                <a:solidFill>
                  <a:srgbClr val="FFFFFF"/>
                </a:solidFill>
                <a:latin typeface="Arial"/>
                <a:cs typeface="Arial"/>
              </a:rPr>
              <a:t>Popularity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680676" y="3299570"/>
            <a:ext cx="2110740" cy="579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00" b="1" spc="180" dirty="0">
                <a:latin typeface="Arial"/>
                <a:cs typeface="Arial"/>
              </a:rPr>
              <a:t>Duration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93732" y="4525652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433059" y="761999"/>
                </a:moveTo>
                <a:lnTo>
                  <a:pt x="476944" y="753734"/>
                </a:lnTo>
                <a:lnTo>
                  <a:pt x="521033" y="739662"/>
                </a:lnTo>
                <a:lnTo>
                  <a:pt x="562625" y="720582"/>
                </a:lnTo>
                <a:lnTo>
                  <a:pt x="601362" y="696853"/>
                </a:lnTo>
                <a:lnTo>
                  <a:pt x="636885" y="668835"/>
                </a:lnTo>
                <a:lnTo>
                  <a:pt x="668835" y="636885"/>
                </a:lnTo>
                <a:lnTo>
                  <a:pt x="696853" y="601362"/>
                </a:lnTo>
                <a:lnTo>
                  <a:pt x="720582" y="562626"/>
                </a:lnTo>
                <a:lnTo>
                  <a:pt x="739661" y="521034"/>
                </a:lnTo>
                <a:lnTo>
                  <a:pt x="753734" y="476945"/>
                </a:lnTo>
                <a:lnTo>
                  <a:pt x="761999" y="433059"/>
                </a:lnTo>
              </a:path>
              <a:path w="762000" h="762000">
                <a:moveTo>
                  <a:pt x="761999" y="332363"/>
                </a:moveTo>
                <a:lnTo>
                  <a:pt x="753734" y="288477"/>
                </a:lnTo>
                <a:lnTo>
                  <a:pt x="739661" y="244388"/>
                </a:lnTo>
                <a:lnTo>
                  <a:pt x="720582" y="202796"/>
                </a:lnTo>
                <a:lnTo>
                  <a:pt x="696853" y="164060"/>
                </a:lnTo>
                <a:lnTo>
                  <a:pt x="668835" y="128537"/>
                </a:lnTo>
                <a:lnTo>
                  <a:pt x="636885" y="96587"/>
                </a:lnTo>
                <a:lnTo>
                  <a:pt x="601362" y="68569"/>
                </a:lnTo>
                <a:lnTo>
                  <a:pt x="562625" y="44840"/>
                </a:lnTo>
                <a:lnTo>
                  <a:pt x="521033" y="25760"/>
                </a:lnTo>
                <a:lnTo>
                  <a:pt x="476944" y="11688"/>
                </a:lnTo>
                <a:lnTo>
                  <a:pt x="430717" y="2981"/>
                </a:lnTo>
                <a:lnTo>
                  <a:pt x="382711" y="0"/>
                </a:lnTo>
                <a:lnTo>
                  <a:pt x="334704" y="2981"/>
                </a:lnTo>
                <a:lnTo>
                  <a:pt x="288477" y="11688"/>
                </a:lnTo>
                <a:lnTo>
                  <a:pt x="244388" y="25761"/>
                </a:lnTo>
                <a:lnTo>
                  <a:pt x="202796" y="44840"/>
                </a:lnTo>
                <a:lnTo>
                  <a:pt x="164059" y="68569"/>
                </a:lnTo>
                <a:lnTo>
                  <a:pt x="128537" y="96587"/>
                </a:lnTo>
                <a:lnTo>
                  <a:pt x="96587" y="128537"/>
                </a:lnTo>
                <a:lnTo>
                  <a:pt x="68569" y="164060"/>
                </a:lnTo>
                <a:lnTo>
                  <a:pt x="44840" y="202797"/>
                </a:lnTo>
                <a:lnTo>
                  <a:pt x="25760" y="244389"/>
                </a:lnTo>
                <a:lnTo>
                  <a:pt x="11688" y="288478"/>
                </a:lnTo>
                <a:lnTo>
                  <a:pt x="2981" y="334705"/>
                </a:lnTo>
                <a:lnTo>
                  <a:pt x="0" y="382711"/>
                </a:lnTo>
                <a:lnTo>
                  <a:pt x="2981" y="430717"/>
                </a:lnTo>
                <a:lnTo>
                  <a:pt x="11688" y="476944"/>
                </a:lnTo>
                <a:lnTo>
                  <a:pt x="25760" y="521033"/>
                </a:lnTo>
                <a:lnTo>
                  <a:pt x="44840" y="562625"/>
                </a:lnTo>
                <a:lnTo>
                  <a:pt x="68569" y="601362"/>
                </a:lnTo>
                <a:lnTo>
                  <a:pt x="96587" y="636885"/>
                </a:lnTo>
                <a:lnTo>
                  <a:pt x="128537" y="668835"/>
                </a:lnTo>
                <a:lnTo>
                  <a:pt x="164059" y="696853"/>
                </a:lnTo>
                <a:lnTo>
                  <a:pt x="202796" y="720582"/>
                </a:lnTo>
                <a:lnTo>
                  <a:pt x="244388" y="739662"/>
                </a:lnTo>
                <a:lnTo>
                  <a:pt x="288477" y="753734"/>
                </a:lnTo>
                <a:lnTo>
                  <a:pt x="332363" y="76200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95339" y="5737219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60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05099" y="3526985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59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3594" y="2122291"/>
            <a:ext cx="7286624" cy="389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55310" y="3076089"/>
            <a:ext cx="5953124" cy="60197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6652002" y="3617661"/>
            <a:ext cx="487045" cy="2540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00"/>
              </a:spcBef>
            </a:pPr>
            <a:r>
              <a:rPr sz="2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720"/>
              </a:spcBef>
            </a:pP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7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7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680"/>
              </a:spcBef>
            </a:pPr>
            <a:endParaRPr sz="2750">
              <a:latin typeface="Lucida Sans Unicode"/>
              <a:cs typeface="Lucida Sans Unicode"/>
            </a:endParaRPr>
          </a:p>
          <a:p>
            <a:pPr marL="164465">
              <a:lnSpc>
                <a:spcPct val="100000"/>
              </a:lnSpc>
            </a:pP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725497" y="738783"/>
            <a:ext cx="5551805" cy="11563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170"/>
              </a:lnSpc>
              <a:spcBef>
                <a:spcPts val="700"/>
              </a:spcBef>
            </a:pPr>
            <a:r>
              <a:rPr sz="3900" spc="155" dirty="0"/>
              <a:t>Distribution</a:t>
            </a:r>
            <a:r>
              <a:rPr sz="3900" spc="-210" dirty="0"/>
              <a:t> </a:t>
            </a:r>
            <a:r>
              <a:rPr sz="3900" spc="85" dirty="0"/>
              <a:t>Across </a:t>
            </a:r>
            <a:r>
              <a:rPr sz="3900" spc="215" dirty="0"/>
              <a:t>Language</a:t>
            </a:r>
            <a:r>
              <a:rPr sz="3900" spc="-240" dirty="0"/>
              <a:t> </a:t>
            </a:r>
            <a:r>
              <a:rPr sz="3900" spc="190" dirty="0"/>
              <a:t>Categories</a:t>
            </a:r>
            <a:endParaRPr sz="3900"/>
          </a:p>
        </p:txBody>
      </p:sp>
      <p:sp>
        <p:nvSpPr>
          <p:cNvPr id="14" name="object 14"/>
          <p:cNvSpPr txBox="1"/>
          <p:nvPr/>
        </p:nvSpPr>
        <p:spPr>
          <a:xfrm>
            <a:off x="1874177" y="6180731"/>
            <a:ext cx="6367780" cy="3431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6100"/>
              </a:lnSpc>
              <a:spcBef>
                <a:spcPts val="95"/>
              </a:spcBef>
            </a:pPr>
            <a:r>
              <a:rPr sz="27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7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dataset</a:t>
            </a:r>
            <a:r>
              <a:rPr sz="27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dominated</a:t>
            </a:r>
            <a:r>
              <a:rPr sz="27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English </a:t>
            </a:r>
            <a:r>
              <a:rPr sz="2750" dirty="0">
                <a:solidFill>
                  <a:srgbClr val="FFFFFF"/>
                </a:solidFill>
                <a:latin typeface="Lucida Sans Unicode"/>
                <a:cs typeface="Lucida Sans Unicode"/>
              </a:rPr>
              <a:t>songs,</a:t>
            </a:r>
            <a:r>
              <a:rPr sz="27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dirty="0">
                <a:solidFill>
                  <a:srgbClr val="FFFFFF"/>
                </a:solidFill>
                <a:latin typeface="Lucida Sans Unicode"/>
                <a:cs typeface="Lucida Sans Unicode"/>
              </a:rPr>
              <a:t>followed</a:t>
            </a:r>
            <a:r>
              <a:rPr sz="27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7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dirty="0">
                <a:solidFill>
                  <a:srgbClr val="FFFFFF"/>
                </a:solidFill>
                <a:latin typeface="Lucida Sans Unicode"/>
                <a:cs typeface="Lucida Sans Unicode"/>
              </a:rPr>
              <a:t>Unknown</a:t>
            </a:r>
            <a:r>
              <a:rPr sz="27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750" dirty="0">
                <a:solidFill>
                  <a:srgbClr val="FFFFFF"/>
                </a:solidFill>
                <a:latin typeface="Lucida Sans Unicode"/>
                <a:cs typeface="Lucida Sans Unicode"/>
              </a:rPr>
              <a:t>Tamil</a:t>
            </a:r>
            <a:r>
              <a:rPr sz="27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tracks.</a:t>
            </a:r>
            <a:r>
              <a:rPr sz="27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Korean</a:t>
            </a:r>
            <a:r>
              <a:rPr sz="27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17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7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Hindi</a:t>
            </a:r>
            <a:r>
              <a:rPr sz="27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are </a:t>
            </a:r>
            <a:r>
              <a:rPr sz="27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moderately</a:t>
            </a:r>
            <a:r>
              <a:rPr sz="27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dirty="0">
                <a:solidFill>
                  <a:srgbClr val="FFFFFF"/>
                </a:solidFill>
                <a:latin typeface="Lucida Sans Unicode"/>
                <a:cs typeface="Lucida Sans Unicode"/>
              </a:rPr>
              <a:t>represented,</a:t>
            </a:r>
            <a:r>
              <a:rPr sz="27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while </a:t>
            </a:r>
            <a:r>
              <a:rPr sz="2750" dirty="0">
                <a:solidFill>
                  <a:srgbClr val="FFFFFF"/>
                </a:solidFill>
                <a:latin typeface="Lucida Sans Unicode"/>
                <a:cs typeface="Lucida Sans Unicode"/>
              </a:rPr>
              <a:t>Telugu</a:t>
            </a:r>
            <a:r>
              <a:rPr sz="27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17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7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Malayalam</a:t>
            </a:r>
            <a:r>
              <a:rPr sz="27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have</a:t>
            </a:r>
            <a:r>
              <a:rPr sz="27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very </a:t>
            </a:r>
            <a:r>
              <a:rPr sz="27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few</a:t>
            </a:r>
            <a:r>
              <a:rPr sz="27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dirty="0">
                <a:solidFill>
                  <a:srgbClr val="FFFFFF"/>
                </a:solidFill>
                <a:latin typeface="Lucida Sans Unicode"/>
                <a:cs typeface="Lucida Sans Unicode"/>
              </a:rPr>
              <a:t>songs,</a:t>
            </a:r>
            <a:r>
              <a:rPr sz="27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750" u="sng" spc="5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dicating</a:t>
            </a:r>
            <a:r>
              <a:rPr sz="27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34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7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dirty="0">
                <a:solidFill>
                  <a:srgbClr val="FFFFFF"/>
                </a:solidFill>
                <a:latin typeface="Lucida Sans Unicode"/>
                <a:cs typeface="Lucida Sans Unicode"/>
              </a:rPr>
              <a:t>strong</a:t>
            </a:r>
            <a:r>
              <a:rPr sz="27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bias </a:t>
            </a:r>
            <a:r>
              <a:rPr sz="27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toward</a:t>
            </a:r>
            <a:r>
              <a:rPr sz="27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English</a:t>
            </a:r>
            <a:r>
              <a:rPr sz="27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music</a:t>
            </a:r>
            <a:r>
              <a:rPr sz="27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7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7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dataset</a:t>
            </a:r>
            <a:endParaRPr sz="27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298184" y="9092345"/>
            <a:ext cx="1203325" cy="0"/>
          </a:xfrm>
          <a:custGeom>
            <a:avLst/>
            <a:gdLst/>
            <a:ahLst/>
            <a:cxnLst/>
            <a:rect l="l" t="t" r="r" b="b"/>
            <a:pathLst>
              <a:path w="1203325">
                <a:moveTo>
                  <a:pt x="0" y="0"/>
                </a:moveTo>
                <a:lnTo>
                  <a:pt x="120310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2221" y="2175449"/>
            <a:ext cx="9953624" cy="64103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02341" y="2175449"/>
            <a:ext cx="6353174" cy="635317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859" rIns="0" bIns="0" rtlCol="0">
            <a:spAutoFit/>
          </a:bodyPr>
          <a:lstStyle/>
          <a:p>
            <a:pPr marL="517525">
              <a:lnSpc>
                <a:spcPct val="100000"/>
              </a:lnSpc>
              <a:spcBef>
                <a:spcPts val="90"/>
              </a:spcBef>
            </a:pPr>
            <a:r>
              <a:rPr sz="6400" spc="405" dirty="0"/>
              <a:t>Meet</a:t>
            </a:r>
            <a:r>
              <a:rPr sz="6400" spc="-420" dirty="0"/>
              <a:t> </a:t>
            </a:r>
            <a:r>
              <a:rPr sz="6400" spc="190" dirty="0"/>
              <a:t>The</a:t>
            </a:r>
            <a:r>
              <a:rPr sz="6400" spc="-415" dirty="0"/>
              <a:t> </a:t>
            </a:r>
            <a:r>
              <a:rPr sz="6400" spc="125" dirty="0"/>
              <a:t>Top</a:t>
            </a:r>
            <a:r>
              <a:rPr sz="6400" spc="-420" dirty="0"/>
              <a:t> </a:t>
            </a:r>
            <a:r>
              <a:rPr sz="6400" spc="315" dirty="0"/>
              <a:t>20</a:t>
            </a:r>
            <a:r>
              <a:rPr sz="6400" spc="-415" dirty="0"/>
              <a:t> </a:t>
            </a:r>
            <a:r>
              <a:rPr sz="6400" spc="165" dirty="0"/>
              <a:t>Artists</a:t>
            </a:r>
            <a:endParaRPr sz="6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298184" y="9092345"/>
            <a:ext cx="1203325" cy="0"/>
          </a:xfrm>
          <a:custGeom>
            <a:avLst/>
            <a:gdLst/>
            <a:ahLst/>
            <a:cxnLst/>
            <a:rect l="l" t="t" r="r" b="b"/>
            <a:pathLst>
              <a:path w="1203325">
                <a:moveTo>
                  <a:pt x="0" y="0"/>
                </a:moveTo>
                <a:lnTo>
                  <a:pt x="120310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13594" y="1979711"/>
            <a:ext cx="9248774" cy="64865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859" rIns="0" bIns="0" rtlCol="0">
            <a:spAutoFit/>
          </a:bodyPr>
          <a:lstStyle/>
          <a:p>
            <a:pPr marL="517525">
              <a:lnSpc>
                <a:spcPct val="100000"/>
              </a:lnSpc>
              <a:spcBef>
                <a:spcPts val="90"/>
              </a:spcBef>
            </a:pPr>
            <a:r>
              <a:rPr sz="6400" spc="220" dirty="0"/>
              <a:t>Know</a:t>
            </a:r>
            <a:r>
              <a:rPr sz="6400" spc="-420" dirty="0"/>
              <a:t> </a:t>
            </a:r>
            <a:r>
              <a:rPr sz="6400" spc="190" dirty="0"/>
              <a:t>The</a:t>
            </a:r>
            <a:r>
              <a:rPr sz="6400" spc="-415" dirty="0"/>
              <a:t> </a:t>
            </a:r>
            <a:r>
              <a:rPr sz="6400" spc="125" dirty="0"/>
              <a:t>Top</a:t>
            </a:r>
            <a:r>
              <a:rPr sz="6400" spc="-420" dirty="0"/>
              <a:t> </a:t>
            </a:r>
            <a:r>
              <a:rPr sz="6400" spc="570" dirty="0"/>
              <a:t>5</a:t>
            </a:r>
            <a:r>
              <a:rPr sz="6400" spc="-415" dirty="0"/>
              <a:t> </a:t>
            </a:r>
            <a:r>
              <a:rPr sz="6400" spc="225" dirty="0"/>
              <a:t>Tracks</a:t>
            </a:r>
            <a:endParaRPr sz="6400"/>
          </a:p>
        </p:txBody>
      </p:sp>
      <p:grpSp>
        <p:nvGrpSpPr>
          <p:cNvPr id="11" name="object 11"/>
          <p:cNvGrpSpPr/>
          <p:nvPr/>
        </p:nvGrpSpPr>
        <p:grpSpPr>
          <a:xfrm>
            <a:off x="11108659" y="2084109"/>
            <a:ext cx="7179945" cy="8202930"/>
            <a:chOff x="11108659" y="2084109"/>
            <a:chExt cx="7179945" cy="820293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08659" y="4066389"/>
              <a:ext cx="7179339" cy="622061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292433" y="2247621"/>
              <a:ext cx="4569460" cy="6468110"/>
            </a:xfrm>
            <a:custGeom>
              <a:avLst/>
              <a:gdLst/>
              <a:ahLst/>
              <a:cxnLst/>
              <a:rect l="l" t="t" r="r" b="b"/>
              <a:pathLst>
                <a:path w="4569459" h="6468109">
                  <a:moveTo>
                    <a:pt x="2622580" y="6323980"/>
                  </a:moveTo>
                  <a:lnTo>
                    <a:pt x="2277934" y="6444372"/>
                  </a:lnTo>
                  <a:lnTo>
                    <a:pt x="2230987" y="6457789"/>
                  </a:lnTo>
                  <a:lnTo>
                    <a:pt x="2183804" y="6465547"/>
                  </a:lnTo>
                  <a:lnTo>
                    <a:pt x="2136787" y="6467837"/>
                  </a:lnTo>
                  <a:lnTo>
                    <a:pt x="2090336" y="6464853"/>
                  </a:lnTo>
                  <a:lnTo>
                    <a:pt x="2044854" y="6456789"/>
                  </a:lnTo>
                  <a:lnTo>
                    <a:pt x="2000740" y="6443837"/>
                  </a:lnTo>
                  <a:lnTo>
                    <a:pt x="1958396" y="6426192"/>
                  </a:lnTo>
                  <a:lnTo>
                    <a:pt x="1918222" y="6404045"/>
                  </a:lnTo>
                  <a:lnTo>
                    <a:pt x="1880620" y="6377591"/>
                  </a:lnTo>
                  <a:lnTo>
                    <a:pt x="1845989" y="6347022"/>
                  </a:lnTo>
                  <a:lnTo>
                    <a:pt x="1814732" y="6312533"/>
                  </a:lnTo>
                  <a:lnTo>
                    <a:pt x="1787248" y="6274316"/>
                  </a:lnTo>
                  <a:lnTo>
                    <a:pt x="1763938" y="6232564"/>
                  </a:lnTo>
                  <a:lnTo>
                    <a:pt x="1745204" y="6187472"/>
                  </a:lnTo>
                  <a:lnTo>
                    <a:pt x="23465" y="1258637"/>
                  </a:lnTo>
                  <a:lnTo>
                    <a:pt x="10047" y="1211687"/>
                  </a:lnTo>
                  <a:lnTo>
                    <a:pt x="2290" y="1164503"/>
                  </a:lnTo>
                  <a:lnTo>
                    <a:pt x="0" y="1117486"/>
                  </a:lnTo>
                  <a:lnTo>
                    <a:pt x="2983" y="1071035"/>
                  </a:lnTo>
                  <a:lnTo>
                    <a:pt x="11048" y="1025553"/>
                  </a:lnTo>
                  <a:lnTo>
                    <a:pt x="23999" y="981439"/>
                  </a:lnTo>
                  <a:lnTo>
                    <a:pt x="41645" y="939095"/>
                  </a:lnTo>
                  <a:lnTo>
                    <a:pt x="63792" y="898921"/>
                  </a:lnTo>
                  <a:lnTo>
                    <a:pt x="90246" y="861319"/>
                  </a:lnTo>
                  <a:lnTo>
                    <a:pt x="120814" y="826688"/>
                  </a:lnTo>
                  <a:lnTo>
                    <a:pt x="155304" y="795431"/>
                  </a:lnTo>
                  <a:lnTo>
                    <a:pt x="193521" y="767947"/>
                  </a:lnTo>
                  <a:lnTo>
                    <a:pt x="235272" y="744637"/>
                  </a:lnTo>
                  <a:lnTo>
                    <a:pt x="280365" y="725903"/>
                  </a:lnTo>
                  <a:lnTo>
                    <a:pt x="2291235" y="23467"/>
                  </a:lnTo>
                  <a:lnTo>
                    <a:pt x="2338185" y="10048"/>
                  </a:lnTo>
                  <a:lnTo>
                    <a:pt x="2385372" y="2290"/>
                  </a:lnTo>
                  <a:lnTo>
                    <a:pt x="2432390" y="0"/>
                  </a:lnTo>
                  <a:lnTo>
                    <a:pt x="2478840" y="2983"/>
                  </a:lnTo>
                  <a:lnTo>
                    <a:pt x="2524323" y="11047"/>
                  </a:lnTo>
                  <a:lnTo>
                    <a:pt x="2568437" y="23999"/>
                  </a:lnTo>
                  <a:lnTo>
                    <a:pt x="2610781" y="41645"/>
                  </a:lnTo>
                  <a:lnTo>
                    <a:pt x="2648246" y="62298"/>
                  </a:lnTo>
                  <a:lnTo>
                    <a:pt x="317131" y="876603"/>
                  </a:lnTo>
                  <a:lnTo>
                    <a:pt x="271783" y="897774"/>
                  </a:lnTo>
                  <a:lnTo>
                    <a:pt x="232737" y="926700"/>
                  </a:lnTo>
                  <a:lnTo>
                    <a:pt x="200606" y="962103"/>
                  </a:lnTo>
                  <a:lnTo>
                    <a:pt x="176005" y="1002710"/>
                  </a:lnTo>
                  <a:lnTo>
                    <a:pt x="159549" y="1047245"/>
                  </a:lnTo>
                  <a:lnTo>
                    <a:pt x="151852" y="1094432"/>
                  </a:lnTo>
                  <a:lnTo>
                    <a:pt x="153531" y="1142995"/>
                  </a:lnTo>
                  <a:lnTo>
                    <a:pt x="165200" y="1191661"/>
                  </a:lnTo>
                  <a:lnTo>
                    <a:pt x="1900286" y="6158703"/>
                  </a:lnTo>
                  <a:lnTo>
                    <a:pt x="1921457" y="6204049"/>
                  </a:lnTo>
                  <a:lnTo>
                    <a:pt x="1950382" y="6243095"/>
                  </a:lnTo>
                  <a:lnTo>
                    <a:pt x="1985786" y="6275227"/>
                  </a:lnTo>
                  <a:lnTo>
                    <a:pt x="2026393" y="6299828"/>
                  </a:lnTo>
                  <a:lnTo>
                    <a:pt x="2070927" y="6316284"/>
                  </a:lnTo>
                  <a:lnTo>
                    <a:pt x="2118114" y="6323980"/>
                  </a:lnTo>
                  <a:lnTo>
                    <a:pt x="2622580" y="6323980"/>
                  </a:lnTo>
                  <a:close/>
                </a:path>
                <a:path w="4569459" h="6468109">
                  <a:moveTo>
                    <a:pt x="1248640" y="770323"/>
                  </a:moveTo>
                  <a:lnTo>
                    <a:pt x="821201" y="919636"/>
                  </a:lnTo>
                  <a:lnTo>
                    <a:pt x="777439" y="927339"/>
                  </a:lnTo>
                  <a:lnTo>
                    <a:pt x="734776" y="921169"/>
                  </a:lnTo>
                  <a:lnTo>
                    <a:pt x="696236" y="902584"/>
                  </a:lnTo>
                  <a:lnTo>
                    <a:pt x="664844" y="873043"/>
                  </a:lnTo>
                  <a:lnTo>
                    <a:pt x="643623" y="834003"/>
                  </a:lnTo>
                  <a:lnTo>
                    <a:pt x="621378" y="770323"/>
                  </a:lnTo>
                  <a:lnTo>
                    <a:pt x="1248640" y="770323"/>
                  </a:lnTo>
                  <a:close/>
                </a:path>
                <a:path w="4569459" h="6468109">
                  <a:moveTo>
                    <a:pt x="1502404" y="681678"/>
                  </a:moveTo>
                  <a:lnTo>
                    <a:pt x="1248640" y="770323"/>
                  </a:lnTo>
                  <a:lnTo>
                    <a:pt x="621378" y="770323"/>
                  </a:lnTo>
                  <a:lnTo>
                    <a:pt x="2054887" y="269570"/>
                  </a:lnTo>
                  <a:lnTo>
                    <a:pt x="2067245" y="304948"/>
                  </a:lnTo>
                  <a:lnTo>
                    <a:pt x="1685165" y="438416"/>
                  </a:lnTo>
                  <a:lnTo>
                    <a:pt x="1672835" y="445800"/>
                  </a:lnTo>
                  <a:lnTo>
                    <a:pt x="1664161" y="457265"/>
                  </a:lnTo>
                  <a:lnTo>
                    <a:pt x="1663790" y="458585"/>
                  </a:lnTo>
                  <a:lnTo>
                    <a:pt x="1166943" y="632143"/>
                  </a:lnTo>
                  <a:lnTo>
                    <a:pt x="1158429" y="637102"/>
                  </a:lnTo>
                  <a:lnTo>
                    <a:pt x="1152487" y="644735"/>
                  </a:lnTo>
                  <a:lnTo>
                    <a:pt x="1149859" y="654188"/>
                  </a:lnTo>
                  <a:lnTo>
                    <a:pt x="1151290" y="664604"/>
                  </a:lnTo>
                  <a:lnTo>
                    <a:pt x="1156656" y="673645"/>
                  </a:lnTo>
                  <a:lnTo>
                    <a:pt x="1164598" y="679406"/>
                  </a:lnTo>
                  <a:lnTo>
                    <a:pt x="1174000" y="681678"/>
                  </a:lnTo>
                  <a:lnTo>
                    <a:pt x="1502404" y="681678"/>
                  </a:lnTo>
                  <a:close/>
                </a:path>
                <a:path w="4569459" h="6468109">
                  <a:moveTo>
                    <a:pt x="2750035" y="150437"/>
                  </a:moveTo>
                  <a:lnTo>
                    <a:pt x="2454950" y="150437"/>
                  </a:lnTo>
                  <a:lnTo>
                    <a:pt x="2406386" y="152116"/>
                  </a:lnTo>
                  <a:lnTo>
                    <a:pt x="2357719" y="163785"/>
                  </a:lnTo>
                  <a:lnTo>
                    <a:pt x="2648246" y="62298"/>
                  </a:lnTo>
                  <a:lnTo>
                    <a:pt x="2650955" y="63792"/>
                  </a:lnTo>
                  <a:lnTo>
                    <a:pt x="2688557" y="90246"/>
                  </a:lnTo>
                  <a:lnTo>
                    <a:pt x="2723188" y="120814"/>
                  </a:lnTo>
                  <a:lnTo>
                    <a:pt x="2750035" y="150437"/>
                  </a:lnTo>
                  <a:close/>
                </a:path>
                <a:path w="4569459" h="6468109">
                  <a:moveTo>
                    <a:pt x="4563423" y="5282262"/>
                  </a:moveTo>
                  <a:lnTo>
                    <a:pt x="4409280" y="5282262"/>
                  </a:lnTo>
                  <a:lnTo>
                    <a:pt x="4407864" y="5282757"/>
                  </a:lnTo>
                  <a:lnTo>
                    <a:pt x="2672778" y="315714"/>
                  </a:lnTo>
                  <a:lnTo>
                    <a:pt x="2651607" y="270368"/>
                  </a:lnTo>
                  <a:lnTo>
                    <a:pt x="2622682" y="231322"/>
                  </a:lnTo>
                  <a:lnTo>
                    <a:pt x="2587279" y="199191"/>
                  </a:lnTo>
                  <a:lnTo>
                    <a:pt x="2546672" y="174590"/>
                  </a:lnTo>
                  <a:lnTo>
                    <a:pt x="2502137" y="158133"/>
                  </a:lnTo>
                  <a:lnTo>
                    <a:pt x="2454950" y="150437"/>
                  </a:lnTo>
                  <a:lnTo>
                    <a:pt x="2750035" y="150437"/>
                  </a:lnTo>
                  <a:lnTo>
                    <a:pt x="2781929" y="193520"/>
                  </a:lnTo>
                  <a:lnTo>
                    <a:pt x="2805239" y="235272"/>
                  </a:lnTo>
                  <a:lnTo>
                    <a:pt x="2823973" y="280364"/>
                  </a:lnTo>
                  <a:lnTo>
                    <a:pt x="4545712" y="5209199"/>
                  </a:lnTo>
                  <a:lnTo>
                    <a:pt x="4559130" y="5256149"/>
                  </a:lnTo>
                  <a:lnTo>
                    <a:pt x="4563423" y="5282262"/>
                  </a:lnTo>
                  <a:close/>
                </a:path>
                <a:path w="4569459" h="6468109">
                  <a:moveTo>
                    <a:pt x="2070644" y="436307"/>
                  </a:moveTo>
                  <a:lnTo>
                    <a:pt x="1700008" y="436307"/>
                  </a:lnTo>
                  <a:lnTo>
                    <a:pt x="1685165" y="438416"/>
                  </a:lnTo>
                  <a:lnTo>
                    <a:pt x="2067245" y="304948"/>
                  </a:lnTo>
                  <a:lnTo>
                    <a:pt x="2077131" y="333250"/>
                  </a:lnTo>
                  <a:lnTo>
                    <a:pt x="2084835" y="377012"/>
                  </a:lnTo>
                  <a:lnTo>
                    <a:pt x="2078665" y="419675"/>
                  </a:lnTo>
                  <a:lnTo>
                    <a:pt x="2070644" y="436307"/>
                  </a:lnTo>
                  <a:close/>
                </a:path>
                <a:path w="4569459" h="6468109">
                  <a:moveTo>
                    <a:pt x="1918471" y="436307"/>
                  </a:moveTo>
                  <a:lnTo>
                    <a:pt x="1709881" y="509172"/>
                  </a:lnTo>
                  <a:lnTo>
                    <a:pt x="1722810" y="501579"/>
                  </a:lnTo>
                  <a:lnTo>
                    <a:pt x="1731416" y="490138"/>
                  </a:lnTo>
                  <a:lnTo>
                    <a:pt x="1735009" y="476279"/>
                  </a:lnTo>
                  <a:lnTo>
                    <a:pt x="1732900" y="461436"/>
                  </a:lnTo>
                  <a:lnTo>
                    <a:pt x="1725308" y="448508"/>
                  </a:lnTo>
                  <a:lnTo>
                    <a:pt x="1713867" y="439901"/>
                  </a:lnTo>
                  <a:lnTo>
                    <a:pt x="1700008" y="436307"/>
                  </a:lnTo>
                  <a:lnTo>
                    <a:pt x="1918471" y="436307"/>
                  </a:lnTo>
                  <a:close/>
                </a:path>
                <a:path w="4569459" h="6468109">
                  <a:moveTo>
                    <a:pt x="1990203" y="511281"/>
                  </a:moveTo>
                  <a:lnTo>
                    <a:pt x="1987902" y="512084"/>
                  </a:lnTo>
                  <a:lnTo>
                    <a:pt x="1516320" y="512084"/>
                  </a:lnTo>
                  <a:lnTo>
                    <a:pt x="1506570" y="513505"/>
                  </a:lnTo>
                  <a:lnTo>
                    <a:pt x="1663790" y="458585"/>
                  </a:lnTo>
                  <a:lnTo>
                    <a:pt x="1660235" y="471239"/>
                  </a:lnTo>
                  <a:lnTo>
                    <a:pt x="1662145" y="486152"/>
                  </a:lnTo>
                  <a:lnTo>
                    <a:pt x="1669737" y="499080"/>
                  </a:lnTo>
                  <a:lnTo>
                    <a:pt x="1681179" y="507686"/>
                  </a:lnTo>
                  <a:lnTo>
                    <a:pt x="1695038" y="511281"/>
                  </a:lnTo>
                  <a:lnTo>
                    <a:pt x="1990203" y="511281"/>
                  </a:lnTo>
                  <a:close/>
                </a:path>
                <a:path w="4569459" h="6468109">
                  <a:moveTo>
                    <a:pt x="1665181" y="512084"/>
                  </a:moveTo>
                  <a:lnTo>
                    <a:pt x="1523378" y="561619"/>
                  </a:lnTo>
                  <a:lnTo>
                    <a:pt x="1531891" y="556660"/>
                  </a:lnTo>
                  <a:lnTo>
                    <a:pt x="1537833" y="549027"/>
                  </a:lnTo>
                  <a:lnTo>
                    <a:pt x="1540461" y="539575"/>
                  </a:lnTo>
                  <a:lnTo>
                    <a:pt x="1539031" y="529158"/>
                  </a:lnTo>
                  <a:lnTo>
                    <a:pt x="1533664" y="520117"/>
                  </a:lnTo>
                  <a:lnTo>
                    <a:pt x="1525722" y="514357"/>
                  </a:lnTo>
                  <a:lnTo>
                    <a:pt x="1516320" y="512084"/>
                  </a:lnTo>
                  <a:lnTo>
                    <a:pt x="1665181" y="512084"/>
                  </a:lnTo>
                  <a:close/>
                </a:path>
                <a:path w="4569459" h="6468109">
                  <a:moveTo>
                    <a:pt x="1987902" y="512084"/>
                  </a:moveTo>
                  <a:lnTo>
                    <a:pt x="1502404" y="681678"/>
                  </a:lnTo>
                  <a:lnTo>
                    <a:pt x="1174000" y="681678"/>
                  </a:lnTo>
                  <a:lnTo>
                    <a:pt x="1183750" y="680257"/>
                  </a:lnTo>
                  <a:lnTo>
                    <a:pt x="1665181" y="512084"/>
                  </a:lnTo>
                  <a:lnTo>
                    <a:pt x="1987902" y="512084"/>
                  </a:lnTo>
                  <a:close/>
                </a:path>
                <a:path w="4569459" h="6468109">
                  <a:moveTo>
                    <a:pt x="1991499" y="510828"/>
                  </a:moveTo>
                  <a:lnTo>
                    <a:pt x="1990203" y="511281"/>
                  </a:lnTo>
                  <a:lnTo>
                    <a:pt x="1695038" y="511281"/>
                  </a:lnTo>
                  <a:lnTo>
                    <a:pt x="1709881" y="509172"/>
                  </a:lnTo>
                  <a:lnTo>
                    <a:pt x="1918471" y="436307"/>
                  </a:lnTo>
                  <a:lnTo>
                    <a:pt x="2070644" y="436307"/>
                  </a:lnTo>
                  <a:lnTo>
                    <a:pt x="2060080" y="458215"/>
                  </a:lnTo>
                  <a:lnTo>
                    <a:pt x="2030538" y="489607"/>
                  </a:lnTo>
                  <a:lnTo>
                    <a:pt x="1991499" y="510828"/>
                  </a:lnTo>
                  <a:close/>
                </a:path>
                <a:path w="4569459" h="6468109">
                  <a:moveTo>
                    <a:pt x="4540116" y="5498544"/>
                  </a:moveTo>
                  <a:lnTo>
                    <a:pt x="4257352" y="5597319"/>
                  </a:lnTo>
                  <a:lnTo>
                    <a:pt x="4302696" y="5576148"/>
                  </a:lnTo>
                  <a:lnTo>
                    <a:pt x="4341742" y="5547224"/>
                  </a:lnTo>
                  <a:lnTo>
                    <a:pt x="4373873" y="5511820"/>
                  </a:lnTo>
                  <a:lnTo>
                    <a:pt x="4398474" y="5471213"/>
                  </a:lnTo>
                  <a:lnTo>
                    <a:pt x="4414931" y="5426679"/>
                  </a:lnTo>
                  <a:lnTo>
                    <a:pt x="4422627" y="5379492"/>
                  </a:lnTo>
                  <a:lnTo>
                    <a:pt x="4420948" y="5330928"/>
                  </a:lnTo>
                  <a:lnTo>
                    <a:pt x="4409280" y="5282262"/>
                  </a:lnTo>
                  <a:lnTo>
                    <a:pt x="4563423" y="5282262"/>
                  </a:lnTo>
                  <a:lnTo>
                    <a:pt x="4566887" y="5303333"/>
                  </a:lnTo>
                  <a:lnTo>
                    <a:pt x="4569177" y="5350351"/>
                  </a:lnTo>
                  <a:lnTo>
                    <a:pt x="4566194" y="5396801"/>
                  </a:lnTo>
                  <a:lnTo>
                    <a:pt x="4558130" y="5442284"/>
                  </a:lnTo>
                  <a:lnTo>
                    <a:pt x="4545178" y="5486397"/>
                  </a:lnTo>
                  <a:lnTo>
                    <a:pt x="4540116" y="5498544"/>
                  </a:lnTo>
                  <a:close/>
                </a:path>
                <a:path w="4569459" h="6468109">
                  <a:moveTo>
                    <a:pt x="4288812" y="5741933"/>
                  </a:moveTo>
                  <a:lnTo>
                    <a:pt x="2622580" y="6323980"/>
                  </a:lnTo>
                  <a:lnTo>
                    <a:pt x="2118114" y="6323980"/>
                  </a:lnTo>
                  <a:lnTo>
                    <a:pt x="2166678" y="6322302"/>
                  </a:lnTo>
                  <a:lnTo>
                    <a:pt x="2215343" y="6310633"/>
                  </a:lnTo>
                  <a:lnTo>
                    <a:pt x="4540116" y="5498544"/>
                  </a:lnTo>
                  <a:lnTo>
                    <a:pt x="4527532" y="5528742"/>
                  </a:lnTo>
                  <a:lnTo>
                    <a:pt x="4505385" y="5568915"/>
                  </a:lnTo>
                  <a:lnTo>
                    <a:pt x="4478931" y="5606518"/>
                  </a:lnTo>
                  <a:lnTo>
                    <a:pt x="4448363" y="5641148"/>
                  </a:lnTo>
                  <a:lnTo>
                    <a:pt x="4413873" y="5672406"/>
                  </a:lnTo>
                  <a:lnTo>
                    <a:pt x="4375656" y="5699890"/>
                  </a:lnTo>
                  <a:lnTo>
                    <a:pt x="4333905" y="5723199"/>
                  </a:lnTo>
                  <a:lnTo>
                    <a:pt x="4288812" y="5741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44286" y="2397780"/>
              <a:ext cx="4269359" cy="617382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2442293" y="2759705"/>
              <a:ext cx="391160" cy="170180"/>
            </a:xfrm>
            <a:custGeom>
              <a:avLst/>
              <a:gdLst/>
              <a:ahLst/>
              <a:cxnLst/>
              <a:rect l="l" t="t" r="r" b="b"/>
              <a:pathLst>
                <a:path w="391159" h="170180">
                  <a:moveTo>
                    <a:pt x="373518" y="49534"/>
                  </a:moveTo>
                  <a:lnTo>
                    <a:pt x="33890" y="168173"/>
                  </a:lnTo>
                  <a:lnTo>
                    <a:pt x="24141" y="169594"/>
                  </a:lnTo>
                  <a:lnTo>
                    <a:pt x="14738" y="167321"/>
                  </a:lnTo>
                  <a:lnTo>
                    <a:pt x="6797" y="161561"/>
                  </a:lnTo>
                  <a:lnTo>
                    <a:pt x="1430" y="152519"/>
                  </a:lnTo>
                  <a:lnTo>
                    <a:pt x="0" y="142103"/>
                  </a:lnTo>
                  <a:lnTo>
                    <a:pt x="2627" y="132651"/>
                  </a:lnTo>
                  <a:lnTo>
                    <a:pt x="8569" y="125018"/>
                  </a:lnTo>
                  <a:lnTo>
                    <a:pt x="17083" y="120059"/>
                  </a:lnTo>
                  <a:lnTo>
                    <a:pt x="356710" y="1421"/>
                  </a:lnTo>
                  <a:lnTo>
                    <a:pt x="366460" y="0"/>
                  </a:lnTo>
                  <a:lnTo>
                    <a:pt x="375863" y="2272"/>
                  </a:lnTo>
                  <a:lnTo>
                    <a:pt x="383804" y="8032"/>
                  </a:lnTo>
                  <a:lnTo>
                    <a:pt x="389171" y="17074"/>
                  </a:lnTo>
                  <a:lnTo>
                    <a:pt x="390601" y="27490"/>
                  </a:lnTo>
                  <a:lnTo>
                    <a:pt x="387974" y="36942"/>
                  </a:lnTo>
                  <a:lnTo>
                    <a:pt x="382031" y="44576"/>
                  </a:lnTo>
                  <a:lnTo>
                    <a:pt x="373518" y="49534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52548" y="2684007"/>
              <a:ext cx="74816" cy="748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84330" y="3857081"/>
              <a:ext cx="105446" cy="23956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529162" y="3413556"/>
              <a:ext cx="3192145" cy="1812925"/>
            </a:xfrm>
            <a:custGeom>
              <a:avLst/>
              <a:gdLst/>
              <a:ahLst/>
              <a:cxnLst/>
              <a:rect l="l" t="t" r="r" b="b"/>
              <a:pathLst>
                <a:path w="3192144" h="1812925">
                  <a:moveTo>
                    <a:pt x="172186" y="1287043"/>
                  </a:moveTo>
                  <a:lnTo>
                    <a:pt x="22402" y="858266"/>
                  </a:lnTo>
                  <a:lnTo>
                    <a:pt x="11163" y="864717"/>
                  </a:lnTo>
                  <a:lnTo>
                    <a:pt x="3429" y="874420"/>
                  </a:lnTo>
                  <a:lnTo>
                    <a:pt x="0" y="886180"/>
                  </a:lnTo>
                  <a:lnTo>
                    <a:pt x="1651" y="898855"/>
                  </a:lnTo>
                  <a:lnTo>
                    <a:pt x="130175" y="1266786"/>
                  </a:lnTo>
                  <a:lnTo>
                    <a:pt x="136855" y="1277950"/>
                  </a:lnTo>
                  <a:lnTo>
                    <a:pt x="147027" y="1285506"/>
                  </a:lnTo>
                  <a:lnTo>
                    <a:pt x="159283" y="1288770"/>
                  </a:lnTo>
                  <a:lnTo>
                    <a:pt x="172186" y="1287043"/>
                  </a:lnTo>
                  <a:close/>
                </a:path>
                <a:path w="3192144" h="1812925">
                  <a:moveTo>
                    <a:pt x="355079" y="1810639"/>
                  </a:moveTo>
                  <a:lnTo>
                    <a:pt x="204812" y="1380439"/>
                  </a:lnTo>
                  <a:lnTo>
                    <a:pt x="193636" y="1387119"/>
                  </a:lnTo>
                  <a:lnTo>
                    <a:pt x="186080" y="1397304"/>
                  </a:lnTo>
                  <a:lnTo>
                    <a:pt x="182829" y="1409560"/>
                  </a:lnTo>
                  <a:lnTo>
                    <a:pt x="184543" y="1422450"/>
                  </a:lnTo>
                  <a:lnTo>
                    <a:pt x="313067" y="1790382"/>
                  </a:lnTo>
                  <a:lnTo>
                    <a:pt x="319747" y="1801545"/>
                  </a:lnTo>
                  <a:lnTo>
                    <a:pt x="329933" y="1809102"/>
                  </a:lnTo>
                  <a:lnTo>
                    <a:pt x="342188" y="1812366"/>
                  </a:lnTo>
                  <a:lnTo>
                    <a:pt x="355079" y="1810639"/>
                  </a:lnTo>
                  <a:close/>
                </a:path>
                <a:path w="3192144" h="1812925">
                  <a:moveTo>
                    <a:pt x="3191662" y="661771"/>
                  </a:moveTo>
                  <a:lnTo>
                    <a:pt x="2970949" y="21983"/>
                  </a:lnTo>
                  <a:lnTo>
                    <a:pt x="2941840" y="0"/>
                  </a:lnTo>
                  <a:lnTo>
                    <a:pt x="2928950" y="1727"/>
                  </a:lnTo>
                  <a:lnTo>
                    <a:pt x="3169678" y="690892"/>
                  </a:lnTo>
                  <a:lnTo>
                    <a:pt x="3180842" y="684212"/>
                  </a:lnTo>
                  <a:lnTo>
                    <a:pt x="3188398" y="674027"/>
                  </a:lnTo>
                  <a:lnTo>
                    <a:pt x="3191662" y="661771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261999" y="2216917"/>
              <a:ext cx="4629785" cy="6529070"/>
            </a:xfrm>
            <a:custGeom>
              <a:avLst/>
              <a:gdLst/>
              <a:ahLst/>
              <a:cxnLst/>
              <a:rect l="l" t="t" r="r" b="b"/>
              <a:pathLst>
                <a:path w="4629784" h="6529070">
                  <a:moveTo>
                    <a:pt x="2328051" y="6499956"/>
                  </a:moveTo>
                  <a:lnTo>
                    <a:pt x="2318256" y="6503378"/>
                  </a:lnTo>
                  <a:lnTo>
                    <a:pt x="2271320" y="6516985"/>
                  </a:lnTo>
                  <a:lnTo>
                    <a:pt x="2224134" y="6525297"/>
                  </a:lnTo>
                  <a:lnTo>
                    <a:pt x="2177051" y="6528480"/>
                  </a:lnTo>
                  <a:lnTo>
                    <a:pt x="2130421" y="6526704"/>
                  </a:lnTo>
                  <a:lnTo>
                    <a:pt x="2084592" y="6520137"/>
                  </a:lnTo>
                  <a:lnTo>
                    <a:pt x="2039916" y="6508948"/>
                  </a:lnTo>
                  <a:lnTo>
                    <a:pt x="1996740" y="6493305"/>
                  </a:lnTo>
                  <a:lnTo>
                    <a:pt x="1955415" y="6473377"/>
                  </a:lnTo>
                  <a:lnTo>
                    <a:pt x="1916291" y="6449332"/>
                  </a:lnTo>
                  <a:lnTo>
                    <a:pt x="1879717" y="6421340"/>
                  </a:lnTo>
                  <a:lnTo>
                    <a:pt x="1846043" y="6389569"/>
                  </a:lnTo>
                  <a:lnTo>
                    <a:pt x="1815618" y="6354186"/>
                  </a:lnTo>
                  <a:lnTo>
                    <a:pt x="1788793" y="6315362"/>
                  </a:lnTo>
                  <a:lnTo>
                    <a:pt x="1765916" y="6273264"/>
                  </a:lnTo>
                  <a:lnTo>
                    <a:pt x="1747908" y="6229451"/>
                  </a:lnTo>
                  <a:lnTo>
                    <a:pt x="25598" y="1299227"/>
                  </a:lnTo>
                  <a:lnTo>
                    <a:pt x="12705" y="1255502"/>
                  </a:lnTo>
                  <a:lnTo>
                    <a:pt x="4429" y="1211355"/>
                  </a:lnTo>
                  <a:lnTo>
                    <a:pt x="0" y="1166856"/>
                  </a:lnTo>
                  <a:lnTo>
                    <a:pt x="237" y="1150349"/>
                  </a:lnTo>
                  <a:lnTo>
                    <a:pt x="3789" y="1100433"/>
                  </a:lnTo>
                  <a:lnTo>
                    <a:pt x="11242" y="1058135"/>
                  </a:lnTo>
                  <a:lnTo>
                    <a:pt x="26641" y="1000656"/>
                  </a:lnTo>
                  <a:lnTo>
                    <a:pt x="45330" y="955723"/>
                  </a:lnTo>
                  <a:lnTo>
                    <a:pt x="50458" y="946538"/>
                  </a:lnTo>
                  <a:lnTo>
                    <a:pt x="60528" y="927639"/>
                  </a:lnTo>
                  <a:lnTo>
                    <a:pt x="93870" y="877436"/>
                  </a:lnTo>
                  <a:lnTo>
                    <a:pt x="126855" y="839446"/>
                  </a:lnTo>
                  <a:lnTo>
                    <a:pt x="164355" y="804985"/>
                  </a:lnTo>
                  <a:lnTo>
                    <a:pt x="206061" y="774612"/>
                  </a:lnTo>
                  <a:lnTo>
                    <a:pt x="252192" y="748581"/>
                  </a:lnTo>
                  <a:lnTo>
                    <a:pt x="253292" y="748196"/>
                  </a:lnTo>
                  <a:lnTo>
                    <a:pt x="300913" y="728305"/>
                  </a:lnTo>
                  <a:lnTo>
                    <a:pt x="2313202" y="25373"/>
                  </a:lnTo>
                  <a:lnTo>
                    <a:pt x="2364400" y="10745"/>
                  </a:lnTo>
                  <a:lnTo>
                    <a:pt x="2415832" y="2342"/>
                  </a:lnTo>
                  <a:lnTo>
                    <a:pt x="2467087" y="0"/>
                  </a:lnTo>
                  <a:lnTo>
                    <a:pt x="2475132" y="563"/>
                  </a:lnTo>
                  <a:lnTo>
                    <a:pt x="310799" y="756607"/>
                  </a:lnTo>
                  <a:lnTo>
                    <a:pt x="265712" y="775340"/>
                  </a:lnTo>
                  <a:lnTo>
                    <a:pt x="223978" y="798643"/>
                  </a:lnTo>
                  <a:lnTo>
                    <a:pt x="185785" y="826118"/>
                  </a:lnTo>
                  <a:lnTo>
                    <a:pt x="151327" y="857365"/>
                  </a:lnTo>
                  <a:lnTo>
                    <a:pt x="120795" y="891982"/>
                  </a:lnTo>
                  <a:lnTo>
                    <a:pt x="94382" y="929571"/>
                  </a:lnTo>
                  <a:lnTo>
                    <a:pt x="72142" y="969976"/>
                  </a:lnTo>
                  <a:lnTo>
                    <a:pt x="54526" y="1012407"/>
                  </a:lnTo>
                  <a:lnTo>
                    <a:pt x="41614" y="1056632"/>
                  </a:lnTo>
                  <a:lnTo>
                    <a:pt x="33598" y="1102255"/>
                  </a:lnTo>
                  <a:lnTo>
                    <a:pt x="30674" y="1148876"/>
                  </a:lnTo>
                  <a:lnTo>
                    <a:pt x="33036" y="1196098"/>
                  </a:lnTo>
                  <a:lnTo>
                    <a:pt x="40878" y="1243524"/>
                  </a:lnTo>
                  <a:lnTo>
                    <a:pt x="53982" y="1289312"/>
                  </a:lnTo>
                  <a:lnTo>
                    <a:pt x="1776134" y="6219591"/>
                  </a:lnTo>
                  <a:lnTo>
                    <a:pt x="1794312" y="6263345"/>
                  </a:lnTo>
                  <a:lnTo>
                    <a:pt x="1794868" y="6264683"/>
                  </a:lnTo>
                  <a:lnTo>
                    <a:pt x="1818177" y="6306435"/>
                  </a:lnTo>
                  <a:lnTo>
                    <a:pt x="1845661" y="6344652"/>
                  </a:lnTo>
                  <a:lnTo>
                    <a:pt x="1876919" y="6379142"/>
                  </a:lnTo>
                  <a:lnTo>
                    <a:pt x="1911549" y="6409710"/>
                  </a:lnTo>
                  <a:lnTo>
                    <a:pt x="1949151" y="6436164"/>
                  </a:lnTo>
                  <a:lnTo>
                    <a:pt x="1989325" y="6458311"/>
                  </a:lnTo>
                  <a:lnTo>
                    <a:pt x="2031669" y="6475957"/>
                  </a:lnTo>
                  <a:lnTo>
                    <a:pt x="2075783" y="6488908"/>
                  </a:lnTo>
                  <a:lnTo>
                    <a:pt x="2121265" y="6496973"/>
                  </a:lnTo>
                  <a:lnTo>
                    <a:pt x="2167715" y="6499956"/>
                  </a:lnTo>
                  <a:lnTo>
                    <a:pt x="2328051" y="6499956"/>
                  </a:lnTo>
                  <a:close/>
                </a:path>
                <a:path w="4629784" h="6529070">
                  <a:moveTo>
                    <a:pt x="2623389" y="30704"/>
                  </a:moveTo>
                  <a:lnTo>
                    <a:pt x="2462825" y="30704"/>
                  </a:lnTo>
                  <a:lnTo>
                    <a:pt x="2415807" y="32994"/>
                  </a:lnTo>
                  <a:lnTo>
                    <a:pt x="2368623" y="40751"/>
                  </a:lnTo>
                  <a:lnTo>
                    <a:pt x="2321669" y="54171"/>
                  </a:lnTo>
                  <a:lnTo>
                    <a:pt x="2475132" y="563"/>
                  </a:lnTo>
                  <a:lnTo>
                    <a:pt x="2517755" y="3552"/>
                  </a:lnTo>
                  <a:lnTo>
                    <a:pt x="2567425" y="12833"/>
                  </a:lnTo>
                  <a:lnTo>
                    <a:pt x="2615687" y="27678"/>
                  </a:lnTo>
                  <a:lnTo>
                    <a:pt x="2623389" y="30704"/>
                  </a:lnTo>
                  <a:close/>
                </a:path>
                <a:path w="4629784" h="6529070">
                  <a:moveTo>
                    <a:pt x="4466900" y="5722647"/>
                  </a:moveTo>
                  <a:lnTo>
                    <a:pt x="4319741" y="5774052"/>
                  </a:lnTo>
                  <a:lnTo>
                    <a:pt x="4364833" y="5755318"/>
                  </a:lnTo>
                  <a:lnTo>
                    <a:pt x="4406585" y="5732009"/>
                  </a:lnTo>
                  <a:lnTo>
                    <a:pt x="4444802" y="5704525"/>
                  </a:lnTo>
                  <a:lnTo>
                    <a:pt x="4479291" y="5673268"/>
                  </a:lnTo>
                  <a:lnTo>
                    <a:pt x="4509860" y="5638637"/>
                  </a:lnTo>
                  <a:lnTo>
                    <a:pt x="4536314" y="5601035"/>
                  </a:lnTo>
                  <a:lnTo>
                    <a:pt x="4558461" y="5560861"/>
                  </a:lnTo>
                  <a:lnTo>
                    <a:pt x="4576106" y="5518517"/>
                  </a:lnTo>
                  <a:lnTo>
                    <a:pt x="4589058" y="5474403"/>
                  </a:lnTo>
                  <a:lnTo>
                    <a:pt x="4597122" y="5428921"/>
                  </a:lnTo>
                  <a:lnTo>
                    <a:pt x="4600106" y="5382470"/>
                  </a:lnTo>
                  <a:lnTo>
                    <a:pt x="4597816" y="5335452"/>
                  </a:lnTo>
                  <a:lnTo>
                    <a:pt x="4590058" y="5288268"/>
                  </a:lnTo>
                  <a:lnTo>
                    <a:pt x="4576640" y="5241319"/>
                  </a:lnTo>
                  <a:lnTo>
                    <a:pt x="2854407" y="311068"/>
                  </a:lnTo>
                  <a:lnTo>
                    <a:pt x="2836909" y="268952"/>
                  </a:lnTo>
                  <a:lnTo>
                    <a:pt x="2836134" y="267086"/>
                  </a:lnTo>
                  <a:lnTo>
                    <a:pt x="2835673" y="265976"/>
                  </a:lnTo>
                  <a:lnTo>
                    <a:pt x="2812364" y="224225"/>
                  </a:lnTo>
                  <a:lnTo>
                    <a:pt x="2784880" y="186007"/>
                  </a:lnTo>
                  <a:lnTo>
                    <a:pt x="2753622" y="151518"/>
                  </a:lnTo>
                  <a:lnTo>
                    <a:pt x="2718992" y="120950"/>
                  </a:lnTo>
                  <a:lnTo>
                    <a:pt x="2681389" y="94496"/>
                  </a:lnTo>
                  <a:lnTo>
                    <a:pt x="2641215" y="72349"/>
                  </a:lnTo>
                  <a:lnTo>
                    <a:pt x="2598871" y="54703"/>
                  </a:lnTo>
                  <a:lnTo>
                    <a:pt x="2554758" y="41751"/>
                  </a:lnTo>
                  <a:lnTo>
                    <a:pt x="2509275" y="33687"/>
                  </a:lnTo>
                  <a:lnTo>
                    <a:pt x="2462825" y="30704"/>
                  </a:lnTo>
                  <a:lnTo>
                    <a:pt x="2623389" y="30704"/>
                  </a:lnTo>
                  <a:lnTo>
                    <a:pt x="2669177" y="52038"/>
                  </a:lnTo>
                  <a:lnTo>
                    <a:pt x="2710733" y="77042"/>
                  </a:lnTo>
                  <a:lnTo>
                    <a:pt x="2753497" y="109762"/>
                  </a:lnTo>
                  <a:lnTo>
                    <a:pt x="2788637" y="143385"/>
                  </a:lnTo>
                  <a:lnTo>
                    <a:pt x="2820317" y="181663"/>
                  </a:lnTo>
                  <a:lnTo>
                    <a:pt x="2844559" y="219241"/>
                  </a:lnTo>
                  <a:lnTo>
                    <a:pt x="2865386" y="258409"/>
                  </a:lnTo>
                  <a:lnTo>
                    <a:pt x="2882708" y="301182"/>
                  </a:lnTo>
                  <a:lnTo>
                    <a:pt x="4604865" y="5231459"/>
                  </a:lnTo>
                  <a:lnTo>
                    <a:pt x="4618056" y="5276956"/>
                  </a:lnTo>
                  <a:lnTo>
                    <a:pt x="4626367" y="5324141"/>
                  </a:lnTo>
                  <a:lnTo>
                    <a:pt x="4629551" y="5371224"/>
                  </a:lnTo>
                  <a:lnTo>
                    <a:pt x="4627775" y="5417855"/>
                  </a:lnTo>
                  <a:lnTo>
                    <a:pt x="4621208" y="5463683"/>
                  </a:lnTo>
                  <a:lnTo>
                    <a:pt x="4610019" y="5508360"/>
                  </a:lnTo>
                  <a:lnTo>
                    <a:pt x="4594376" y="5551536"/>
                  </a:lnTo>
                  <a:lnTo>
                    <a:pt x="4574448" y="5592861"/>
                  </a:lnTo>
                  <a:lnTo>
                    <a:pt x="4550403" y="5631985"/>
                  </a:lnTo>
                  <a:lnTo>
                    <a:pt x="4522411" y="5668559"/>
                  </a:lnTo>
                  <a:lnTo>
                    <a:pt x="4490640" y="5702233"/>
                  </a:lnTo>
                  <a:lnTo>
                    <a:pt x="4466900" y="5722647"/>
                  </a:lnTo>
                  <a:close/>
                </a:path>
                <a:path w="4629784" h="6529070">
                  <a:moveTo>
                    <a:pt x="4329133" y="5800939"/>
                  </a:moveTo>
                  <a:lnTo>
                    <a:pt x="2328051" y="6499956"/>
                  </a:lnTo>
                  <a:lnTo>
                    <a:pt x="2167715" y="6499956"/>
                  </a:lnTo>
                  <a:lnTo>
                    <a:pt x="2214733" y="6497666"/>
                  </a:lnTo>
                  <a:lnTo>
                    <a:pt x="2261916" y="6489909"/>
                  </a:lnTo>
                  <a:lnTo>
                    <a:pt x="2308860" y="6476493"/>
                  </a:lnTo>
                  <a:lnTo>
                    <a:pt x="4466900" y="5722647"/>
                  </a:lnTo>
                  <a:lnTo>
                    <a:pt x="4455258" y="5732658"/>
                  </a:lnTo>
                  <a:lnTo>
                    <a:pt x="4416433" y="5759484"/>
                  </a:lnTo>
                  <a:lnTo>
                    <a:pt x="4374336" y="5782360"/>
                  </a:lnTo>
                  <a:lnTo>
                    <a:pt x="4329133" y="5800939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229887" y="2114089"/>
              <a:ext cx="2966720" cy="6057900"/>
            </a:xfrm>
            <a:custGeom>
              <a:avLst/>
              <a:gdLst/>
              <a:ahLst/>
              <a:cxnLst/>
              <a:rect l="l" t="t" r="r" b="b"/>
              <a:pathLst>
                <a:path w="2966719" h="6057900">
                  <a:moveTo>
                    <a:pt x="2548242" y="6057323"/>
                  </a:moveTo>
                  <a:lnTo>
                    <a:pt x="418211" y="6057323"/>
                  </a:lnTo>
                  <a:lnTo>
                    <a:pt x="369463" y="6054508"/>
                  </a:lnTo>
                  <a:lnTo>
                    <a:pt x="322360" y="6046271"/>
                  </a:lnTo>
                  <a:lnTo>
                    <a:pt x="277217" y="6032928"/>
                  </a:lnTo>
                  <a:lnTo>
                    <a:pt x="234349" y="6014793"/>
                  </a:lnTo>
                  <a:lnTo>
                    <a:pt x="194071" y="5992181"/>
                  </a:lnTo>
                  <a:lnTo>
                    <a:pt x="156696" y="5965406"/>
                  </a:lnTo>
                  <a:lnTo>
                    <a:pt x="122540" y="5934783"/>
                  </a:lnTo>
                  <a:lnTo>
                    <a:pt x="91917" y="5900627"/>
                  </a:lnTo>
                  <a:lnTo>
                    <a:pt x="65142" y="5863252"/>
                  </a:lnTo>
                  <a:lnTo>
                    <a:pt x="42530" y="5822973"/>
                  </a:lnTo>
                  <a:lnTo>
                    <a:pt x="24395" y="5780105"/>
                  </a:lnTo>
                  <a:lnTo>
                    <a:pt x="11052" y="5734963"/>
                  </a:lnTo>
                  <a:lnTo>
                    <a:pt x="2815" y="5687860"/>
                  </a:lnTo>
                  <a:lnTo>
                    <a:pt x="0" y="5639112"/>
                  </a:lnTo>
                  <a:lnTo>
                    <a:pt x="0" y="418211"/>
                  </a:lnTo>
                  <a:lnTo>
                    <a:pt x="2815" y="369463"/>
                  </a:lnTo>
                  <a:lnTo>
                    <a:pt x="11052" y="322360"/>
                  </a:lnTo>
                  <a:lnTo>
                    <a:pt x="24395" y="277218"/>
                  </a:lnTo>
                  <a:lnTo>
                    <a:pt x="42530" y="234350"/>
                  </a:lnTo>
                  <a:lnTo>
                    <a:pt x="65142" y="194071"/>
                  </a:lnTo>
                  <a:lnTo>
                    <a:pt x="91917" y="156696"/>
                  </a:lnTo>
                  <a:lnTo>
                    <a:pt x="122540" y="122540"/>
                  </a:lnTo>
                  <a:lnTo>
                    <a:pt x="156696" y="91917"/>
                  </a:lnTo>
                  <a:lnTo>
                    <a:pt x="194071" y="65142"/>
                  </a:lnTo>
                  <a:lnTo>
                    <a:pt x="234349" y="42530"/>
                  </a:lnTo>
                  <a:lnTo>
                    <a:pt x="277217" y="24395"/>
                  </a:lnTo>
                  <a:lnTo>
                    <a:pt x="322360" y="11052"/>
                  </a:lnTo>
                  <a:lnTo>
                    <a:pt x="369463" y="2815"/>
                  </a:lnTo>
                  <a:lnTo>
                    <a:pt x="418211" y="0"/>
                  </a:lnTo>
                  <a:lnTo>
                    <a:pt x="2548242" y="0"/>
                  </a:lnTo>
                  <a:lnTo>
                    <a:pt x="2596990" y="2815"/>
                  </a:lnTo>
                  <a:lnTo>
                    <a:pt x="2644093" y="11052"/>
                  </a:lnTo>
                  <a:lnTo>
                    <a:pt x="2689235" y="24395"/>
                  </a:lnTo>
                  <a:lnTo>
                    <a:pt x="2732103" y="42530"/>
                  </a:lnTo>
                  <a:lnTo>
                    <a:pt x="2772382" y="65142"/>
                  </a:lnTo>
                  <a:lnTo>
                    <a:pt x="2809757" y="91917"/>
                  </a:lnTo>
                  <a:lnTo>
                    <a:pt x="2843913" y="122540"/>
                  </a:lnTo>
                  <a:lnTo>
                    <a:pt x="2872471" y="154393"/>
                  </a:lnTo>
                  <a:lnTo>
                    <a:pt x="403221" y="154393"/>
                  </a:lnTo>
                  <a:lnTo>
                    <a:pt x="353430" y="159426"/>
                  </a:lnTo>
                  <a:lnTo>
                    <a:pt x="307030" y="173856"/>
                  </a:lnTo>
                  <a:lnTo>
                    <a:pt x="265021" y="196683"/>
                  </a:lnTo>
                  <a:lnTo>
                    <a:pt x="228404" y="226906"/>
                  </a:lnTo>
                  <a:lnTo>
                    <a:pt x="198181" y="263522"/>
                  </a:lnTo>
                  <a:lnTo>
                    <a:pt x="175354" y="305531"/>
                  </a:lnTo>
                  <a:lnTo>
                    <a:pt x="160924" y="351932"/>
                  </a:lnTo>
                  <a:lnTo>
                    <a:pt x="155891" y="401723"/>
                  </a:lnTo>
                  <a:lnTo>
                    <a:pt x="155891" y="5663095"/>
                  </a:lnTo>
                  <a:lnTo>
                    <a:pt x="160924" y="5712886"/>
                  </a:lnTo>
                  <a:lnTo>
                    <a:pt x="175354" y="5759286"/>
                  </a:lnTo>
                  <a:lnTo>
                    <a:pt x="198181" y="5801295"/>
                  </a:lnTo>
                  <a:lnTo>
                    <a:pt x="228404" y="5837912"/>
                  </a:lnTo>
                  <a:lnTo>
                    <a:pt x="265021" y="5868134"/>
                  </a:lnTo>
                  <a:lnTo>
                    <a:pt x="307030" y="5890961"/>
                  </a:lnTo>
                  <a:lnTo>
                    <a:pt x="353430" y="5905391"/>
                  </a:lnTo>
                  <a:lnTo>
                    <a:pt x="403221" y="5910424"/>
                  </a:lnTo>
                  <a:lnTo>
                    <a:pt x="2865752" y="5910424"/>
                  </a:lnTo>
                  <a:lnTo>
                    <a:pt x="2843913" y="5934783"/>
                  </a:lnTo>
                  <a:lnTo>
                    <a:pt x="2809757" y="5965406"/>
                  </a:lnTo>
                  <a:lnTo>
                    <a:pt x="2772382" y="5992181"/>
                  </a:lnTo>
                  <a:lnTo>
                    <a:pt x="2732103" y="6014793"/>
                  </a:lnTo>
                  <a:lnTo>
                    <a:pt x="2689235" y="6032928"/>
                  </a:lnTo>
                  <a:lnTo>
                    <a:pt x="2644093" y="6046271"/>
                  </a:lnTo>
                  <a:lnTo>
                    <a:pt x="2596990" y="6054508"/>
                  </a:lnTo>
                  <a:lnTo>
                    <a:pt x="2548242" y="6057323"/>
                  </a:lnTo>
                  <a:close/>
                </a:path>
                <a:path w="2966719" h="6057900">
                  <a:moveTo>
                    <a:pt x="2104548" y="361250"/>
                  </a:moveTo>
                  <a:lnTo>
                    <a:pt x="864902" y="361250"/>
                  </a:lnTo>
                  <a:lnTo>
                    <a:pt x="821049" y="354091"/>
                  </a:lnTo>
                  <a:lnTo>
                    <a:pt x="782807" y="334197"/>
                  </a:lnTo>
                  <a:lnTo>
                    <a:pt x="752551" y="303942"/>
                  </a:lnTo>
                  <a:lnTo>
                    <a:pt x="732657" y="265700"/>
                  </a:lnTo>
                  <a:lnTo>
                    <a:pt x="725498" y="221846"/>
                  </a:lnTo>
                  <a:lnTo>
                    <a:pt x="725498" y="154393"/>
                  </a:lnTo>
                  <a:lnTo>
                    <a:pt x="2243951" y="154393"/>
                  </a:lnTo>
                  <a:lnTo>
                    <a:pt x="2243951" y="191867"/>
                  </a:lnTo>
                  <a:lnTo>
                    <a:pt x="1839231" y="191867"/>
                  </a:lnTo>
                  <a:lnTo>
                    <a:pt x="1825155" y="194771"/>
                  </a:lnTo>
                  <a:lnTo>
                    <a:pt x="1813187" y="202735"/>
                  </a:lnTo>
                  <a:lnTo>
                    <a:pt x="1812401" y="203859"/>
                  </a:lnTo>
                  <a:lnTo>
                    <a:pt x="1286113" y="203859"/>
                  </a:lnTo>
                  <a:lnTo>
                    <a:pt x="1276440" y="205733"/>
                  </a:lnTo>
                  <a:lnTo>
                    <a:pt x="1268312" y="210979"/>
                  </a:lnTo>
                  <a:lnTo>
                    <a:pt x="1262715" y="219036"/>
                  </a:lnTo>
                  <a:lnTo>
                    <a:pt x="1260630" y="229341"/>
                  </a:lnTo>
                  <a:lnTo>
                    <a:pt x="1262715" y="239647"/>
                  </a:lnTo>
                  <a:lnTo>
                    <a:pt x="1268312" y="247704"/>
                  </a:lnTo>
                  <a:lnTo>
                    <a:pt x="1276440" y="252950"/>
                  </a:lnTo>
                  <a:lnTo>
                    <a:pt x="1286113" y="254824"/>
                  </a:lnTo>
                  <a:lnTo>
                    <a:pt x="1811872" y="254824"/>
                  </a:lnTo>
                  <a:lnTo>
                    <a:pt x="1812624" y="255948"/>
                  </a:lnTo>
                  <a:lnTo>
                    <a:pt x="1824522" y="263911"/>
                  </a:lnTo>
                  <a:lnTo>
                    <a:pt x="1839231" y="266815"/>
                  </a:lnTo>
                  <a:lnTo>
                    <a:pt x="2236212" y="266815"/>
                  </a:lnTo>
                  <a:lnTo>
                    <a:pt x="2216898" y="303942"/>
                  </a:lnTo>
                  <a:lnTo>
                    <a:pt x="2186643" y="334197"/>
                  </a:lnTo>
                  <a:lnTo>
                    <a:pt x="2148402" y="354091"/>
                  </a:lnTo>
                  <a:lnTo>
                    <a:pt x="2104548" y="361250"/>
                  </a:lnTo>
                  <a:close/>
                </a:path>
                <a:path w="2966719" h="6057900">
                  <a:moveTo>
                    <a:pt x="2865752" y="5910424"/>
                  </a:moveTo>
                  <a:lnTo>
                    <a:pt x="2566230" y="5910424"/>
                  </a:lnTo>
                  <a:lnTo>
                    <a:pt x="2616020" y="5905391"/>
                  </a:lnTo>
                  <a:lnTo>
                    <a:pt x="2662421" y="5890961"/>
                  </a:lnTo>
                  <a:lnTo>
                    <a:pt x="2704430" y="5868134"/>
                  </a:lnTo>
                  <a:lnTo>
                    <a:pt x="2741046" y="5837912"/>
                  </a:lnTo>
                  <a:lnTo>
                    <a:pt x="2771269" y="5801295"/>
                  </a:lnTo>
                  <a:lnTo>
                    <a:pt x="2794096" y="5759286"/>
                  </a:lnTo>
                  <a:lnTo>
                    <a:pt x="2808527" y="5712886"/>
                  </a:lnTo>
                  <a:lnTo>
                    <a:pt x="2813559" y="5663095"/>
                  </a:lnTo>
                  <a:lnTo>
                    <a:pt x="2812059" y="5663095"/>
                  </a:lnTo>
                  <a:lnTo>
                    <a:pt x="2812059" y="401723"/>
                  </a:lnTo>
                  <a:lnTo>
                    <a:pt x="2807027" y="351932"/>
                  </a:lnTo>
                  <a:lnTo>
                    <a:pt x="2792596" y="305531"/>
                  </a:lnTo>
                  <a:lnTo>
                    <a:pt x="2769769" y="263522"/>
                  </a:lnTo>
                  <a:lnTo>
                    <a:pt x="2739547" y="226906"/>
                  </a:lnTo>
                  <a:lnTo>
                    <a:pt x="2702931" y="196683"/>
                  </a:lnTo>
                  <a:lnTo>
                    <a:pt x="2660922" y="173856"/>
                  </a:lnTo>
                  <a:lnTo>
                    <a:pt x="2614521" y="159426"/>
                  </a:lnTo>
                  <a:lnTo>
                    <a:pt x="2564731" y="154393"/>
                  </a:lnTo>
                  <a:lnTo>
                    <a:pt x="2872471" y="154393"/>
                  </a:lnTo>
                  <a:lnTo>
                    <a:pt x="2901311" y="194071"/>
                  </a:lnTo>
                  <a:lnTo>
                    <a:pt x="2923923" y="234350"/>
                  </a:lnTo>
                  <a:lnTo>
                    <a:pt x="2942058" y="277218"/>
                  </a:lnTo>
                  <a:lnTo>
                    <a:pt x="2955401" y="322360"/>
                  </a:lnTo>
                  <a:lnTo>
                    <a:pt x="2963638" y="369463"/>
                  </a:lnTo>
                  <a:lnTo>
                    <a:pt x="2966454" y="418211"/>
                  </a:lnTo>
                  <a:lnTo>
                    <a:pt x="2966454" y="5639112"/>
                  </a:lnTo>
                  <a:lnTo>
                    <a:pt x="2963638" y="5687860"/>
                  </a:lnTo>
                  <a:lnTo>
                    <a:pt x="2955401" y="5734963"/>
                  </a:lnTo>
                  <a:lnTo>
                    <a:pt x="2942058" y="5780105"/>
                  </a:lnTo>
                  <a:lnTo>
                    <a:pt x="2923923" y="5822973"/>
                  </a:lnTo>
                  <a:lnTo>
                    <a:pt x="2901311" y="5863252"/>
                  </a:lnTo>
                  <a:lnTo>
                    <a:pt x="2874536" y="5900627"/>
                  </a:lnTo>
                  <a:lnTo>
                    <a:pt x="2865752" y="5910424"/>
                  </a:lnTo>
                  <a:close/>
                </a:path>
                <a:path w="2966719" h="6057900">
                  <a:moveTo>
                    <a:pt x="2236212" y="266815"/>
                  </a:moveTo>
                  <a:lnTo>
                    <a:pt x="1839231" y="266815"/>
                  </a:lnTo>
                  <a:lnTo>
                    <a:pt x="1853940" y="263911"/>
                  </a:lnTo>
                  <a:lnTo>
                    <a:pt x="1865837" y="255948"/>
                  </a:lnTo>
                  <a:lnTo>
                    <a:pt x="1873800" y="244050"/>
                  </a:lnTo>
                  <a:lnTo>
                    <a:pt x="1876704" y="229341"/>
                  </a:lnTo>
                  <a:lnTo>
                    <a:pt x="1873800" y="214633"/>
                  </a:lnTo>
                  <a:lnTo>
                    <a:pt x="1865837" y="202735"/>
                  </a:lnTo>
                  <a:lnTo>
                    <a:pt x="1853940" y="194771"/>
                  </a:lnTo>
                  <a:lnTo>
                    <a:pt x="1839231" y="191867"/>
                  </a:lnTo>
                  <a:lnTo>
                    <a:pt x="2243951" y="191867"/>
                  </a:lnTo>
                  <a:lnTo>
                    <a:pt x="2243951" y="221846"/>
                  </a:lnTo>
                  <a:lnTo>
                    <a:pt x="2236792" y="265700"/>
                  </a:lnTo>
                  <a:lnTo>
                    <a:pt x="2236212" y="266815"/>
                  </a:lnTo>
                  <a:close/>
                </a:path>
                <a:path w="2966719" h="6057900">
                  <a:moveTo>
                    <a:pt x="1811872" y="254824"/>
                  </a:moveTo>
                  <a:lnTo>
                    <a:pt x="1645865" y="254824"/>
                  </a:lnTo>
                  <a:lnTo>
                    <a:pt x="1655537" y="252950"/>
                  </a:lnTo>
                  <a:lnTo>
                    <a:pt x="1663664" y="247704"/>
                  </a:lnTo>
                  <a:lnTo>
                    <a:pt x="1669262" y="239647"/>
                  </a:lnTo>
                  <a:lnTo>
                    <a:pt x="1671347" y="229341"/>
                  </a:lnTo>
                  <a:lnTo>
                    <a:pt x="1669262" y="219036"/>
                  </a:lnTo>
                  <a:lnTo>
                    <a:pt x="1663664" y="210979"/>
                  </a:lnTo>
                  <a:lnTo>
                    <a:pt x="1655537" y="205733"/>
                  </a:lnTo>
                  <a:lnTo>
                    <a:pt x="1645865" y="203859"/>
                  </a:lnTo>
                  <a:lnTo>
                    <a:pt x="1812401" y="203859"/>
                  </a:lnTo>
                  <a:lnTo>
                    <a:pt x="1804873" y="214633"/>
                  </a:lnTo>
                  <a:lnTo>
                    <a:pt x="1801758" y="229341"/>
                  </a:lnTo>
                  <a:lnTo>
                    <a:pt x="1804662" y="244050"/>
                  </a:lnTo>
                  <a:lnTo>
                    <a:pt x="1811872" y="2548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85779" y="2268482"/>
              <a:ext cx="2656168" cy="575603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5490518" y="2317948"/>
              <a:ext cx="410845" cy="51435"/>
            </a:xfrm>
            <a:custGeom>
              <a:avLst/>
              <a:gdLst/>
              <a:ahLst/>
              <a:cxnLst/>
              <a:rect l="l" t="t" r="r" b="b"/>
              <a:pathLst>
                <a:path w="410844" h="51435">
                  <a:moveTo>
                    <a:pt x="385234" y="50964"/>
                  </a:moveTo>
                  <a:lnTo>
                    <a:pt x="25482" y="50964"/>
                  </a:lnTo>
                  <a:lnTo>
                    <a:pt x="15809" y="49091"/>
                  </a:lnTo>
                  <a:lnTo>
                    <a:pt x="7681" y="43844"/>
                  </a:lnTo>
                  <a:lnTo>
                    <a:pt x="2084" y="35787"/>
                  </a:lnTo>
                  <a:lnTo>
                    <a:pt x="0" y="25482"/>
                  </a:lnTo>
                  <a:lnTo>
                    <a:pt x="2084" y="15177"/>
                  </a:lnTo>
                  <a:lnTo>
                    <a:pt x="7681" y="7120"/>
                  </a:lnTo>
                  <a:lnTo>
                    <a:pt x="15809" y="1873"/>
                  </a:lnTo>
                  <a:lnTo>
                    <a:pt x="25482" y="0"/>
                  </a:lnTo>
                  <a:lnTo>
                    <a:pt x="385234" y="0"/>
                  </a:lnTo>
                  <a:lnTo>
                    <a:pt x="394906" y="1873"/>
                  </a:lnTo>
                  <a:lnTo>
                    <a:pt x="403033" y="7120"/>
                  </a:lnTo>
                  <a:lnTo>
                    <a:pt x="408631" y="15177"/>
                  </a:lnTo>
                  <a:lnTo>
                    <a:pt x="410716" y="25482"/>
                  </a:lnTo>
                  <a:lnTo>
                    <a:pt x="408631" y="35787"/>
                  </a:lnTo>
                  <a:lnTo>
                    <a:pt x="403033" y="43844"/>
                  </a:lnTo>
                  <a:lnTo>
                    <a:pt x="394906" y="49091"/>
                  </a:lnTo>
                  <a:lnTo>
                    <a:pt x="385234" y="50964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31645" y="2305957"/>
              <a:ext cx="74946" cy="7494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4166926" y="2893554"/>
              <a:ext cx="3092450" cy="1448435"/>
            </a:xfrm>
            <a:custGeom>
              <a:avLst/>
              <a:gdLst/>
              <a:ahLst/>
              <a:cxnLst/>
              <a:rect l="l" t="t" r="r" b="b"/>
              <a:pathLst>
                <a:path w="3092450" h="1448435">
                  <a:moveTo>
                    <a:pt x="32969" y="992314"/>
                  </a:moveTo>
                  <a:lnTo>
                    <a:pt x="20231" y="994943"/>
                  </a:lnTo>
                  <a:lnTo>
                    <a:pt x="9740" y="1002068"/>
                  </a:lnTo>
                  <a:lnTo>
                    <a:pt x="2616" y="1012558"/>
                  </a:lnTo>
                  <a:lnTo>
                    <a:pt x="0" y="1025296"/>
                  </a:lnTo>
                  <a:lnTo>
                    <a:pt x="0" y="1415021"/>
                  </a:lnTo>
                  <a:lnTo>
                    <a:pt x="2616" y="1427772"/>
                  </a:lnTo>
                  <a:lnTo>
                    <a:pt x="9740" y="1438262"/>
                  </a:lnTo>
                  <a:lnTo>
                    <a:pt x="20231" y="1445387"/>
                  </a:lnTo>
                  <a:lnTo>
                    <a:pt x="32969" y="1448003"/>
                  </a:lnTo>
                  <a:lnTo>
                    <a:pt x="32969" y="992314"/>
                  </a:lnTo>
                  <a:close/>
                </a:path>
                <a:path w="3092450" h="1448435">
                  <a:moveTo>
                    <a:pt x="32969" y="439204"/>
                  </a:moveTo>
                  <a:lnTo>
                    <a:pt x="20231" y="441591"/>
                  </a:lnTo>
                  <a:lnTo>
                    <a:pt x="9740" y="448195"/>
                  </a:lnTo>
                  <a:lnTo>
                    <a:pt x="2616" y="458177"/>
                  </a:lnTo>
                  <a:lnTo>
                    <a:pt x="0" y="470674"/>
                  </a:lnTo>
                  <a:lnTo>
                    <a:pt x="0" y="860412"/>
                  </a:lnTo>
                  <a:lnTo>
                    <a:pt x="2616" y="873150"/>
                  </a:lnTo>
                  <a:lnTo>
                    <a:pt x="9740" y="883640"/>
                  </a:lnTo>
                  <a:lnTo>
                    <a:pt x="20231" y="890765"/>
                  </a:lnTo>
                  <a:lnTo>
                    <a:pt x="32969" y="893381"/>
                  </a:lnTo>
                  <a:lnTo>
                    <a:pt x="32969" y="439204"/>
                  </a:lnTo>
                  <a:close/>
                </a:path>
                <a:path w="3092450" h="1448435">
                  <a:moveTo>
                    <a:pt x="32969" y="0"/>
                  </a:moveTo>
                  <a:lnTo>
                    <a:pt x="20231" y="2387"/>
                  </a:lnTo>
                  <a:lnTo>
                    <a:pt x="9740" y="8991"/>
                  </a:lnTo>
                  <a:lnTo>
                    <a:pt x="2616" y="18973"/>
                  </a:lnTo>
                  <a:lnTo>
                    <a:pt x="0" y="31483"/>
                  </a:lnTo>
                  <a:lnTo>
                    <a:pt x="0" y="218846"/>
                  </a:lnTo>
                  <a:lnTo>
                    <a:pt x="2616" y="231597"/>
                  </a:lnTo>
                  <a:lnTo>
                    <a:pt x="9740" y="242087"/>
                  </a:lnTo>
                  <a:lnTo>
                    <a:pt x="20231" y="249212"/>
                  </a:lnTo>
                  <a:lnTo>
                    <a:pt x="32969" y="251828"/>
                  </a:lnTo>
                  <a:lnTo>
                    <a:pt x="32969" y="0"/>
                  </a:lnTo>
                  <a:close/>
                </a:path>
                <a:path w="3092450" h="1448435">
                  <a:moveTo>
                    <a:pt x="3092361" y="622071"/>
                  </a:moveTo>
                  <a:lnTo>
                    <a:pt x="3089745" y="609333"/>
                  </a:lnTo>
                  <a:lnTo>
                    <a:pt x="3082620" y="598843"/>
                  </a:lnTo>
                  <a:lnTo>
                    <a:pt x="3072130" y="591718"/>
                  </a:lnTo>
                  <a:lnTo>
                    <a:pt x="3059392" y="589102"/>
                  </a:lnTo>
                  <a:lnTo>
                    <a:pt x="3059392" y="1319098"/>
                  </a:lnTo>
                  <a:lnTo>
                    <a:pt x="3072130" y="1316469"/>
                  </a:lnTo>
                  <a:lnTo>
                    <a:pt x="3082620" y="1309344"/>
                  </a:lnTo>
                  <a:lnTo>
                    <a:pt x="3089745" y="1298854"/>
                  </a:lnTo>
                  <a:lnTo>
                    <a:pt x="3092361" y="1286116"/>
                  </a:lnTo>
                  <a:lnTo>
                    <a:pt x="3092361" y="622071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199907" y="2084109"/>
              <a:ext cx="3026410" cy="6117590"/>
            </a:xfrm>
            <a:custGeom>
              <a:avLst/>
              <a:gdLst/>
              <a:ahLst/>
              <a:cxnLst/>
              <a:rect l="l" t="t" r="r" b="b"/>
              <a:pathLst>
                <a:path w="3026409" h="6117590">
                  <a:moveTo>
                    <a:pt x="2578222" y="6117281"/>
                  </a:moveTo>
                  <a:lnTo>
                    <a:pt x="448191" y="6117281"/>
                  </a:lnTo>
                  <a:lnTo>
                    <a:pt x="399390" y="6114649"/>
                  </a:lnTo>
                  <a:lnTo>
                    <a:pt x="352103" y="6106934"/>
                  </a:lnTo>
                  <a:lnTo>
                    <a:pt x="306604" y="6094413"/>
                  </a:lnTo>
                  <a:lnTo>
                    <a:pt x="263168" y="6077358"/>
                  </a:lnTo>
                  <a:lnTo>
                    <a:pt x="222069" y="6056046"/>
                  </a:lnTo>
                  <a:lnTo>
                    <a:pt x="183581" y="6030749"/>
                  </a:lnTo>
                  <a:lnTo>
                    <a:pt x="147979" y="6001743"/>
                  </a:lnTo>
                  <a:lnTo>
                    <a:pt x="115538" y="5969301"/>
                  </a:lnTo>
                  <a:lnTo>
                    <a:pt x="86532" y="5933700"/>
                  </a:lnTo>
                  <a:lnTo>
                    <a:pt x="61235" y="5895212"/>
                  </a:lnTo>
                  <a:lnTo>
                    <a:pt x="39922" y="5854113"/>
                  </a:lnTo>
                  <a:lnTo>
                    <a:pt x="22868" y="5810677"/>
                  </a:lnTo>
                  <a:lnTo>
                    <a:pt x="10346" y="5765178"/>
                  </a:lnTo>
                  <a:lnTo>
                    <a:pt x="2632" y="5717892"/>
                  </a:lnTo>
                  <a:lnTo>
                    <a:pt x="80" y="5670590"/>
                  </a:lnTo>
                  <a:lnTo>
                    <a:pt x="0" y="448191"/>
                  </a:lnTo>
                  <a:lnTo>
                    <a:pt x="562" y="425495"/>
                  </a:lnTo>
                  <a:lnTo>
                    <a:pt x="5070" y="380105"/>
                  </a:lnTo>
                  <a:lnTo>
                    <a:pt x="13677" y="336517"/>
                  </a:lnTo>
                  <a:lnTo>
                    <a:pt x="25159" y="299278"/>
                  </a:lnTo>
                  <a:lnTo>
                    <a:pt x="44968" y="253325"/>
                  </a:lnTo>
                  <a:lnTo>
                    <a:pt x="65954" y="215851"/>
                  </a:lnTo>
                  <a:lnTo>
                    <a:pt x="99447" y="166666"/>
                  </a:lnTo>
                  <a:lnTo>
                    <a:pt x="131909" y="130410"/>
                  </a:lnTo>
                  <a:lnTo>
                    <a:pt x="139778" y="123430"/>
                  </a:lnTo>
                  <a:lnTo>
                    <a:pt x="155517" y="108909"/>
                  </a:lnTo>
                  <a:lnTo>
                    <a:pt x="203499" y="72544"/>
                  </a:lnTo>
                  <a:lnTo>
                    <a:pt x="247218" y="47522"/>
                  </a:lnTo>
                  <a:lnTo>
                    <a:pt x="293985" y="27356"/>
                  </a:lnTo>
                  <a:lnTo>
                    <a:pt x="343374" y="12435"/>
                  </a:lnTo>
                  <a:lnTo>
                    <a:pt x="395509" y="3074"/>
                  </a:lnTo>
                  <a:lnTo>
                    <a:pt x="396673" y="3074"/>
                  </a:lnTo>
                  <a:lnTo>
                    <a:pt x="448191" y="0"/>
                  </a:lnTo>
                  <a:lnTo>
                    <a:pt x="2579721" y="0"/>
                  </a:lnTo>
                  <a:lnTo>
                    <a:pt x="2632878" y="3074"/>
                  </a:lnTo>
                  <a:lnTo>
                    <a:pt x="2684204" y="12102"/>
                  </a:lnTo>
                  <a:lnTo>
                    <a:pt x="2733365" y="26794"/>
                  </a:lnTo>
                  <a:lnTo>
                    <a:pt x="2740773" y="29979"/>
                  </a:lnTo>
                  <a:lnTo>
                    <a:pt x="448191" y="29979"/>
                  </a:lnTo>
                  <a:lnTo>
                    <a:pt x="399443" y="32795"/>
                  </a:lnTo>
                  <a:lnTo>
                    <a:pt x="352340" y="41035"/>
                  </a:lnTo>
                  <a:lnTo>
                    <a:pt x="307197" y="54389"/>
                  </a:lnTo>
                  <a:lnTo>
                    <a:pt x="264329" y="72544"/>
                  </a:lnTo>
                  <a:lnTo>
                    <a:pt x="224050" y="95190"/>
                  </a:lnTo>
                  <a:lnTo>
                    <a:pt x="186676" y="122015"/>
                  </a:lnTo>
                  <a:lnTo>
                    <a:pt x="152520" y="152707"/>
                  </a:lnTo>
                  <a:lnTo>
                    <a:pt x="121897" y="186955"/>
                  </a:lnTo>
                  <a:lnTo>
                    <a:pt x="95122" y="224448"/>
                  </a:lnTo>
                  <a:lnTo>
                    <a:pt x="72510" y="264875"/>
                  </a:lnTo>
                  <a:lnTo>
                    <a:pt x="54375" y="307924"/>
                  </a:lnTo>
                  <a:lnTo>
                    <a:pt x="41031" y="353284"/>
                  </a:lnTo>
                  <a:lnTo>
                    <a:pt x="32795" y="400643"/>
                  </a:lnTo>
                  <a:lnTo>
                    <a:pt x="30065" y="448191"/>
                  </a:lnTo>
                  <a:lnTo>
                    <a:pt x="29979" y="5670590"/>
                  </a:lnTo>
                  <a:lnTo>
                    <a:pt x="32711" y="5717892"/>
                  </a:lnTo>
                  <a:lnTo>
                    <a:pt x="41031" y="5766441"/>
                  </a:lnTo>
                  <a:lnTo>
                    <a:pt x="54375" y="5811583"/>
                  </a:lnTo>
                  <a:lnTo>
                    <a:pt x="72510" y="5854451"/>
                  </a:lnTo>
                  <a:lnTo>
                    <a:pt x="95122" y="5894730"/>
                  </a:lnTo>
                  <a:lnTo>
                    <a:pt x="121897" y="5932105"/>
                  </a:lnTo>
                  <a:lnTo>
                    <a:pt x="152520" y="5966261"/>
                  </a:lnTo>
                  <a:lnTo>
                    <a:pt x="186676" y="5996884"/>
                  </a:lnTo>
                  <a:lnTo>
                    <a:pt x="224050" y="6023659"/>
                  </a:lnTo>
                  <a:lnTo>
                    <a:pt x="264329" y="6046271"/>
                  </a:lnTo>
                  <a:lnTo>
                    <a:pt x="307197" y="6064406"/>
                  </a:lnTo>
                  <a:lnTo>
                    <a:pt x="352340" y="6077749"/>
                  </a:lnTo>
                  <a:lnTo>
                    <a:pt x="399443" y="6085986"/>
                  </a:lnTo>
                  <a:lnTo>
                    <a:pt x="448191" y="6088801"/>
                  </a:lnTo>
                  <a:lnTo>
                    <a:pt x="2734100" y="6088801"/>
                  </a:lnTo>
                  <a:lnTo>
                    <a:pt x="2719809" y="6094413"/>
                  </a:lnTo>
                  <a:lnTo>
                    <a:pt x="2674310" y="6106934"/>
                  </a:lnTo>
                  <a:lnTo>
                    <a:pt x="2627023" y="6114649"/>
                  </a:lnTo>
                  <a:lnTo>
                    <a:pt x="2578222" y="6117281"/>
                  </a:lnTo>
                  <a:close/>
                </a:path>
                <a:path w="3026409" h="6117590">
                  <a:moveTo>
                    <a:pt x="2734100" y="6088801"/>
                  </a:moveTo>
                  <a:lnTo>
                    <a:pt x="2578222" y="6088801"/>
                  </a:lnTo>
                  <a:lnTo>
                    <a:pt x="2626970" y="6085986"/>
                  </a:lnTo>
                  <a:lnTo>
                    <a:pt x="2674072" y="6077749"/>
                  </a:lnTo>
                  <a:lnTo>
                    <a:pt x="2719215" y="6064406"/>
                  </a:lnTo>
                  <a:lnTo>
                    <a:pt x="2762083" y="6046271"/>
                  </a:lnTo>
                  <a:lnTo>
                    <a:pt x="2802362" y="6023659"/>
                  </a:lnTo>
                  <a:lnTo>
                    <a:pt x="2839736" y="5996884"/>
                  </a:lnTo>
                  <a:lnTo>
                    <a:pt x="2873893" y="5966261"/>
                  </a:lnTo>
                  <a:lnTo>
                    <a:pt x="2904515" y="5932105"/>
                  </a:lnTo>
                  <a:lnTo>
                    <a:pt x="2931290" y="5894730"/>
                  </a:lnTo>
                  <a:lnTo>
                    <a:pt x="2953903" y="5854451"/>
                  </a:lnTo>
                  <a:lnTo>
                    <a:pt x="2972038" y="5811583"/>
                  </a:lnTo>
                  <a:lnTo>
                    <a:pt x="2985381" y="5766441"/>
                  </a:lnTo>
                  <a:lnTo>
                    <a:pt x="2993618" y="5719338"/>
                  </a:lnTo>
                  <a:lnTo>
                    <a:pt x="2996433" y="5670590"/>
                  </a:lnTo>
                  <a:lnTo>
                    <a:pt x="2996433" y="448191"/>
                  </a:lnTo>
                  <a:lnTo>
                    <a:pt x="2993804" y="402659"/>
                  </a:lnTo>
                  <a:lnTo>
                    <a:pt x="2985381" y="352340"/>
                  </a:lnTo>
                  <a:lnTo>
                    <a:pt x="2972038" y="307197"/>
                  </a:lnTo>
                  <a:lnTo>
                    <a:pt x="2953903" y="264329"/>
                  </a:lnTo>
                  <a:lnTo>
                    <a:pt x="2931290" y="224050"/>
                  </a:lnTo>
                  <a:lnTo>
                    <a:pt x="2904515" y="186675"/>
                  </a:lnTo>
                  <a:lnTo>
                    <a:pt x="2873893" y="152519"/>
                  </a:lnTo>
                  <a:lnTo>
                    <a:pt x="2839868" y="122015"/>
                  </a:lnTo>
                  <a:lnTo>
                    <a:pt x="2802457" y="95190"/>
                  </a:lnTo>
                  <a:lnTo>
                    <a:pt x="2762145" y="72544"/>
                  </a:lnTo>
                  <a:lnTo>
                    <a:pt x="2719250" y="54389"/>
                  </a:lnTo>
                  <a:lnTo>
                    <a:pt x="2674087" y="41035"/>
                  </a:lnTo>
                  <a:lnTo>
                    <a:pt x="2626973" y="32795"/>
                  </a:lnTo>
                  <a:lnTo>
                    <a:pt x="2578222" y="29979"/>
                  </a:lnTo>
                  <a:lnTo>
                    <a:pt x="2740773" y="29979"/>
                  </a:lnTo>
                  <a:lnTo>
                    <a:pt x="2780027" y="46856"/>
                  </a:lnTo>
                  <a:lnTo>
                    <a:pt x="2823858" y="71999"/>
                  </a:lnTo>
                  <a:lnTo>
                    <a:pt x="2864524" y="101929"/>
                  </a:lnTo>
                  <a:lnTo>
                    <a:pt x="2896003" y="130410"/>
                  </a:lnTo>
                  <a:lnTo>
                    <a:pt x="2927832" y="166877"/>
                  </a:lnTo>
                  <a:lnTo>
                    <a:pt x="2950528" y="197863"/>
                  </a:lnTo>
                  <a:lnTo>
                    <a:pt x="2973012" y="234026"/>
                  </a:lnTo>
                  <a:lnTo>
                    <a:pt x="2996059" y="283492"/>
                  </a:lnTo>
                  <a:lnTo>
                    <a:pt x="3010041" y="325791"/>
                  </a:lnTo>
                  <a:lnTo>
                    <a:pt x="3021342" y="379894"/>
                  </a:lnTo>
                  <a:lnTo>
                    <a:pt x="3025851" y="424863"/>
                  </a:lnTo>
                  <a:lnTo>
                    <a:pt x="3026413" y="448191"/>
                  </a:lnTo>
                  <a:lnTo>
                    <a:pt x="3026333" y="5670590"/>
                  </a:lnTo>
                  <a:lnTo>
                    <a:pt x="3023781" y="5717892"/>
                  </a:lnTo>
                  <a:lnTo>
                    <a:pt x="3016067" y="5765178"/>
                  </a:lnTo>
                  <a:lnTo>
                    <a:pt x="3003545" y="5810677"/>
                  </a:lnTo>
                  <a:lnTo>
                    <a:pt x="2986491" y="5854113"/>
                  </a:lnTo>
                  <a:lnTo>
                    <a:pt x="2965178" y="5895212"/>
                  </a:lnTo>
                  <a:lnTo>
                    <a:pt x="2939881" y="5933700"/>
                  </a:lnTo>
                  <a:lnTo>
                    <a:pt x="2910875" y="5969301"/>
                  </a:lnTo>
                  <a:lnTo>
                    <a:pt x="2878434" y="6001743"/>
                  </a:lnTo>
                  <a:lnTo>
                    <a:pt x="2842832" y="6030749"/>
                  </a:lnTo>
                  <a:lnTo>
                    <a:pt x="2804344" y="6056046"/>
                  </a:lnTo>
                  <a:lnTo>
                    <a:pt x="2763245" y="6077358"/>
                  </a:lnTo>
                  <a:lnTo>
                    <a:pt x="2734100" y="6088801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8184" y="9092345"/>
            <a:ext cx="1203325" cy="0"/>
          </a:xfrm>
          <a:custGeom>
            <a:avLst/>
            <a:gdLst/>
            <a:ahLst/>
            <a:cxnLst/>
            <a:rect l="l" t="t" r="r" b="b"/>
            <a:pathLst>
              <a:path w="1203325">
                <a:moveTo>
                  <a:pt x="0" y="0"/>
                </a:moveTo>
                <a:lnTo>
                  <a:pt x="120310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8235" y="2923716"/>
            <a:ext cx="9658349" cy="40004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2821" rIns="0" bIns="0" rtlCol="0">
            <a:spAutoFit/>
          </a:bodyPr>
          <a:lstStyle/>
          <a:p>
            <a:pPr marL="540385">
              <a:lnSpc>
                <a:spcPct val="100000"/>
              </a:lnSpc>
              <a:spcBef>
                <a:spcPts val="95"/>
              </a:spcBef>
            </a:pPr>
            <a:r>
              <a:rPr sz="5150" spc="180" dirty="0"/>
              <a:t>Distribution</a:t>
            </a:r>
            <a:r>
              <a:rPr sz="5150" spc="-330" dirty="0"/>
              <a:t> </a:t>
            </a:r>
            <a:r>
              <a:rPr sz="5150" spc="125" dirty="0"/>
              <a:t>of</a:t>
            </a:r>
            <a:r>
              <a:rPr sz="5150" spc="-330" dirty="0"/>
              <a:t> </a:t>
            </a:r>
            <a:r>
              <a:rPr sz="5150" spc="200" dirty="0"/>
              <a:t>Tracks</a:t>
            </a:r>
            <a:r>
              <a:rPr sz="5150" spc="-330" dirty="0"/>
              <a:t> </a:t>
            </a:r>
            <a:r>
              <a:rPr sz="5150" spc="340" dirty="0"/>
              <a:t>by</a:t>
            </a:r>
            <a:r>
              <a:rPr sz="5150" spc="-330" dirty="0"/>
              <a:t> </a:t>
            </a:r>
            <a:r>
              <a:rPr sz="5150" spc="165" dirty="0"/>
              <a:t>Release</a:t>
            </a:r>
            <a:r>
              <a:rPr sz="5150" spc="-325" dirty="0"/>
              <a:t> </a:t>
            </a:r>
            <a:r>
              <a:rPr sz="5150" spc="254" dirty="0"/>
              <a:t>Year</a:t>
            </a:r>
            <a:endParaRPr sz="5150"/>
          </a:p>
        </p:txBody>
      </p:sp>
      <p:sp>
        <p:nvSpPr>
          <p:cNvPr id="10" name="object 10"/>
          <p:cNvSpPr txBox="1"/>
          <p:nvPr/>
        </p:nvSpPr>
        <p:spPr>
          <a:xfrm>
            <a:off x="10226577" y="2181908"/>
            <a:ext cx="7424420" cy="5801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2715" marR="125095" algn="ctr">
              <a:lnSpc>
                <a:spcPct val="117000"/>
              </a:lnSpc>
              <a:spcBef>
                <a:spcPts val="90"/>
              </a:spcBef>
            </a:pPr>
            <a:r>
              <a:rPr sz="27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sz="27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graph</a:t>
            </a:r>
            <a:r>
              <a:rPr sz="27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shows</a:t>
            </a:r>
            <a:r>
              <a:rPr sz="27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3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7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dramatic</a:t>
            </a:r>
            <a:r>
              <a:rPr sz="27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exponential </a:t>
            </a:r>
            <a:r>
              <a:rPr sz="27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surge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track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releases,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volume </a:t>
            </a:r>
            <a:r>
              <a:rPr sz="27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remaining</a:t>
            </a:r>
            <a:r>
              <a:rPr sz="27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FFFFFF"/>
                </a:solidFill>
                <a:latin typeface="Lucida Sans Unicode"/>
                <a:cs typeface="Lucida Sans Unicode"/>
              </a:rPr>
              <a:t>low</a:t>
            </a:r>
            <a:r>
              <a:rPr sz="27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7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stable</a:t>
            </a:r>
            <a:r>
              <a:rPr sz="27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until</a:t>
            </a:r>
            <a:r>
              <a:rPr sz="27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7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late </a:t>
            </a:r>
            <a:r>
              <a:rPr sz="27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1990s.</a:t>
            </a:r>
            <a:endParaRPr sz="27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sz="2700" dirty="0">
                <a:solidFill>
                  <a:srgbClr val="FFFFFF"/>
                </a:solidFill>
                <a:latin typeface="Lucida Sans Unicode"/>
                <a:cs typeface="Lucida Sans Unicode"/>
              </a:rPr>
              <a:t>Pre-</a:t>
            </a:r>
            <a:r>
              <a:rPr sz="27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2000: </a:t>
            </a:r>
            <a:r>
              <a:rPr sz="27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Minimal</a:t>
            </a:r>
            <a:r>
              <a:rPr sz="27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7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steady</a:t>
            </a:r>
            <a:r>
              <a:rPr sz="27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output.</a:t>
            </a:r>
            <a:endParaRPr sz="27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sz="27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2000s: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Gradual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growth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begins.</a:t>
            </a:r>
            <a:endParaRPr sz="2700">
              <a:latin typeface="Lucida Sans Unicode"/>
              <a:cs typeface="Lucida Sans Unicode"/>
            </a:endParaRPr>
          </a:p>
          <a:p>
            <a:pPr marL="12700" marR="5080" indent="-635" algn="ctr">
              <a:lnSpc>
                <a:spcPct val="117000"/>
              </a:lnSpc>
            </a:pPr>
            <a:r>
              <a:rPr sz="2700" dirty="0">
                <a:solidFill>
                  <a:srgbClr val="FFFFFF"/>
                </a:solidFill>
                <a:latin typeface="Lucida Sans Unicode"/>
                <a:cs typeface="Lucida Sans Unicode"/>
              </a:rPr>
              <a:t>Post-</a:t>
            </a:r>
            <a:r>
              <a:rPr sz="2700" spc="-260" dirty="0">
                <a:solidFill>
                  <a:srgbClr val="FFFFFF"/>
                </a:solidFill>
                <a:latin typeface="Lucida Sans Unicode"/>
                <a:cs typeface="Lucida Sans Unicode"/>
              </a:rPr>
              <a:t>2010:</a:t>
            </a:r>
            <a:r>
              <a:rPr sz="27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Explosive</a:t>
            </a:r>
            <a:r>
              <a:rPr sz="27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FFFFFF"/>
                </a:solidFill>
                <a:latin typeface="Lucida Sans Unicode"/>
                <a:cs typeface="Lucida Sans Unicode"/>
              </a:rPr>
              <a:t>growth,</a:t>
            </a:r>
            <a:r>
              <a:rPr sz="27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culminating</a:t>
            </a:r>
            <a:r>
              <a:rPr sz="27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sz="27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7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highest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peak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(over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12,000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tracks)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700" dirty="0">
                <a:solidFill>
                  <a:srgbClr val="FFFFFF"/>
                </a:solidFill>
                <a:latin typeface="Lucida Sans Unicode"/>
                <a:cs typeface="Lucida Sans Unicode"/>
              </a:rPr>
              <a:t>final</a:t>
            </a:r>
            <a:r>
              <a:rPr sz="27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year</a:t>
            </a:r>
            <a:r>
              <a:rPr sz="27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shown.</a:t>
            </a:r>
            <a:endParaRPr sz="2700">
              <a:latin typeface="Lucida Sans Unicode"/>
              <a:cs typeface="Lucida Sans Unicode"/>
            </a:endParaRPr>
          </a:p>
          <a:p>
            <a:pPr marL="153035" marR="145415" algn="ctr">
              <a:lnSpc>
                <a:spcPct val="117000"/>
              </a:lnSpc>
            </a:pPr>
            <a:r>
              <a:rPr sz="27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Takeaway: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Music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production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has</a:t>
            </a:r>
            <a:r>
              <a:rPr sz="27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been </a:t>
            </a:r>
            <a:r>
              <a:rPr sz="27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democratized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hyper-</a:t>
            </a:r>
            <a:r>
              <a:rPr sz="27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accelerated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by </a:t>
            </a:r>
            <a:r>
              <a:rPr sz="2700" dirty="0">
                <a:solidFill>
                  <a:srgbClr val="FFFFFF"/>
                </a:solidFill>
                <a:latin typeface="Lucida Sans Unicode"/>
                <a:cs typeface="Lucida Sans Unicode"/>
              </a:rPr>
              <a:t>digital</a:t>
            </a:r>
            <a:r>
              <a:rPr sz="27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platforms.</a:t>
            </a:r>
            <a:endParaRPr sz="2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591583" y="1028700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07951" y="2223590"/>
            <a:ext cx="11296649" cy="47910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55476" y="-101601"/>
            <a:ext cx="12801600" cy="2260601"/>
          </a:xfrm>
          <a:prstGeom prst="rect">
            <a:avLst/>
          </a:prstGeom>
        </p:spPr>
        <p:txBody>
          <a:bodyPr vert="horz" wrap="square" lIns="0" tIns="250514" rIns="0" bIns="0" rtlCol="0">
            <a:spAutoFit/>
          </a:bodyPr>
          <a:lstStyle/>
          <a:p>
            <a:pPr marL="1183005">
              <a:lnSpc>
                <a:spcPct val="100000"/>
              </a:lnSpc>
              <a:spcBef>
                <a:spcPts val="95"/>
              </a:spcBef>
            </a:pPr>
            <a:r>
              <a:rPr sz="5150" spc="295" dirty="0"/>
              <a:t>Average</a:t>
            </a:r>
            <a:r>
              <a:rPr sz="5150" spc="-345" dirty="0"/>
              <a:t> </a:t>
            </a:r>
            <a:r>
              <a:rPr sz="5150" spc="245" dirty="0"/>
              <a:t>Track</a:t>
            </a:r>
            <a:r>
              <a:rPr sz="5150" spc="-345" dirty="0"/>
              <a:t> </a:t>
            </a:r>
            <a:r>
              <a:rPr sz="5150" spc="220" dirty="0"/>
              <a:t>Popularity</a:t>
            </a:r>
            <a:r>
              <a:rPr sz="5150" spc="-340" dirty="0"/>
              <a:t> </a:t>
            </a:r>
            <a:r>
              <a:rPr sz="5150" spc="235" dirty="0"/>
              <a:t>over</a:t>
            </a:r>
            <a:r>
              <a:rPr sz="5150" spc="-345" dirty="0"/>
              <a:t> </a:t>
            </a:r>
            <a:r>
              <a:rPr sz="5150" spc="280" dirty="0"/>
              <a:t>years</a:t>
            </a:r>
            <a:endParaRPr sz="5150" dirty="0"/>
          </a:p>
        </p:txBody>
      </p:sp>
      <p:sp>
        <p:nvSpPr>
          <p:cNvPr id="9" name="object 9"/>
          <p:cNvSpPr txBox="1"/>
          <p:nvPr/>
        </p:nvSpPr>
        <p:spPr>
          <a:xfrm>
            <a:off x="659035" y="7429500"/>
            <a:ext cx="16794480" cy="213360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4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graph</a:t>
            </a:r>
            <a:r>
              <a:rPr sz="24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shows</a:t>
            </a:r>
            <a:r>
              <a:rPr sz="24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r>
              <a:rPr sz="24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track</a:t>
            </a:r>
            <a:r>
              <a:rPr sz="24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popularity</a:t>
            </a:r>
            <a:r>
              <a:rPr sz="24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has</a:t>
            </a:r>
            <a:r>
              <a:rPr sz="24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declined</a:t>
            </a:r>
            <a:r>
              <a:rPr sz="24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sharply</a:t>
            </a:r>
            <a:r>
              <a:rPr sz="24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sz="24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3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4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high</a:t>
            </a:r>
            <a:r>
              <a:rPr sz="24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peak</a:t>
            </a:r>
            <a:r>
              <a:rPr sz="24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4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4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mid-</a:t>
            </a:r>
            <a:r>
              <a:rPr sz="2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1970s.</a:t>
            </a:r>
            <a:endParaRPr sz="2400" dirty="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39"/>
              </a:spcBef>
            </a:pPr>
            <a:r>
              <a:rPr sz="24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1970s:</a:t>
            </a:r>
            <a:r>
              <a:rPr sz="24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High</a:t>
            </a:r>
            <a:r>
              <a:rPr sz="24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popularity,</a:t>
            </a:r>
            <a:r>
              <a:rPr sz="24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peaking</a:t>
            </a:r>
            <a:r>
              <a:rPr sz="24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near</a:t>
            </a:r>
            <a:r>
              <a:rPr sz="24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40.</a:t>
            </a:r>
            <a:endParaRPr sz="2400" dirty="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39"/>
              </a:spcBef>
            </a:pP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Post-</a:t>
            </a:r>
            <a:r>
              <a:rPr sz="24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1980:</a:t>
            </a:r>
            <a:r>
              <a:rPr sz="24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Dramatic</a:t>
            </a:r>
            <a:r>
              <a:rPr sz="24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drop</a:t>
            </a:r>
            <a:r>
              <a:rPr sz="24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4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sustained</a:t>
            </a:r>
            <a:r>
              <a:rPr sz="24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low</a:t>
            </a:r>
            <a:r>
              <a:rPr sz="24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popularity,</a:t>
            </a:r>
            <a:r>
              <a:rPr sz="24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generally</a:t>
            </a:r>
            <a:r>
              <a:rPr sz="24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below</a:t>
            </a:r>
            <a:r>
              <a:rPr sz="24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20.</a:t>
            </a:r>
            <a:endParaRPr sz="2400" dirty="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39"/>
              </a:spcBef>
            </a:pPr>
            <a:r>
              <a:rPr sz="24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Modern</a:t>
            </a:r>
            <a:r>
              <a:rPr sz="24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Era:</a:t>
            </a:r>
            <a:r>
              <a:rPr sz="24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Stability</a:t>
            </a:r>
            <a:r>
              <a:rPr sz="24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sz="24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3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4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much</a:t>
            </a:r>
            <a:r>
              <a:rPr sz="24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lower</a:t>
            </a:r>
            <a:r>
              <a:rPr sz="24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level,</a:t>
            </a:r>
            <a:r>
              <a:rPr sz="24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4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3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4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recent</a:t>
            </a:r>
            <a:r>
              <a:rPr sz="24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final</a:t>
            </a:r>
            <a:r>
              <a:rPr sz="24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year</a:t>
            </a:r>
            <a:r>
              <a:rPr sz="24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showing</a:t>
            </a:r>
            <a:r>
              <a:rPr sz="24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3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4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low</a:t>
            </a:r>
            <a:r>
              <a:rPr sz="24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point.</a:t>
            </a:r>
            <a:endParaRPr sz="2400" dirty="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39"/>
              </a:spcBef>
            </a:pP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Conclusion:</a:t>
            </a:r>
            <a:r>
              <a:rPr sz="24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4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r>
              <a:rPr sz="24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track</a:t>
            </a:r>
            <a:r>
              <a:rPr sz="24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faces</a:t>
            </a:r>
            <a:r>
              <a:rPr sz="24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more</a:t>
            </a:r>
            <a:r>
              <a:rPr sz="24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competition</a:t>
            </a:r>
            <a:r>
              <a:rPr sz="24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4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4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significantly</a:t>
            </a:r>
            <a:r>
              <a:rPr sz="24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less</a:t>
            </a:r>
            <a:r>
              <a:rPr sz="24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popular</a:t>
            </a:r>
            <a:r>
              <a:rPr sz="24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now</a:t>
            </a:r>
            <a:r>
              <a:rPr sz="24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than</a:t>
            </a:r>
            <a:r>
              <a:rPr sz="24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4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4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1970s.</a:t>
            </a:r>
            <a:endParaRPr sz="24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8184" y="9092345"/>
            <a:ext cx="1203325" cy="0"/>
          </a:xfrm>
          <a:custGeom>
            <a:avLst/>
            <a:gdLst/>
            <a:ahLst/>
            <a:cxnLst/>
            <a:rect l="l" t="t" r="r" b="b"/>
            <a:pathLst>
              <a:path w="1203325">
                <a:moveTo>
                  <a:pt x="0" y="0"/>
                </a:moveTo>
                <a:lnTo>
                  <a:pt x="120310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493732" y="4525652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433059" y="761999"/>
                </a:moveTo>
                <a:lnTo>
                  <a:pt x="476944" y="753734"/>
                </a:lnTo>
                <a:lnTo>
                  <a:pt x="521033" y="739662"/>
                </a:lnTo>
                <a:lnTo>
                  <a:pt x="562625" y="720582"/>
                </a:lnTo>
                <a:lnTo>
                  <a:pt x="601362" y="696853"/>
                </a:lnTo>
                <a:lnTo>
                  <a:pt x="636885" y="668835"/>
                </a:lnTo>
                <a:lnTo>
                  <a:pt x="668835" y="636885"/>
                </a:lnTo>
                <a:lnTo>
                  <a:pt x="696853" y="601362"/>
                </a:lnTo>
                <a:lnTo>
                  <a:pt x="720582" y="562626"/>
                </a:lnTo>
                <a:lnTo>
                  <a:pt x="739661" y="521034"/>
                </a:lnTo>
                <a:lnTo>
                  <a:pt x="753734" y="476945"/>
                </a:lnTo>
                <a:lnTo>
                  <a:pt x="761999" y="433059"/>
                </a:lnTo>
              </a:path>
              <a:path w="762000" h="762000">
                <a:moveTo>
                  <a:pt x="761999" y="332363"/>
                </a:moveTo>
                <a:lnTo>
                  <a:pt x="753734" y="288477"/>
                </a:lnTo>
                <a:lnTo>
                  <a:pt x="739661" y="244388"/>
                </a:lnTo>
                <a:lnTo>
                  <a:pt x="720582" y="202796"/>
                </a:lnTo>
                <a:lnTo>
                  <a:pt x="696853" y="164060"/>
                </a:lnTo>
                <a:lnTo>
                  <a:pt x="668835" y="128537"/>
                </a:lnTo>
                <a:lnTo>
                  <a:pt x="636885" y="96587"/>
                </a:lnTo>
                <a:lnTo>
                  <a:pt x="601362" y="68569"/>
                </a:lnTo>
                <a:lnTo>
                  <a:pt x="562625" y="44840"/>
                </a:lnTo>
                <a:lnTo>
                  <a:pt x="521033" y="25760"/>
                </a:lnTo>
                <a:lnTo>
                  <a:pt x="476944" y="11688"/>
                </a:lnTo>
                <a:lnTo>
                  <a:pt x="430717" y="2981"/>
                </a:lnTo>
                <a:lnTo>
                  <a:pt x="382711" y="0"/>
                </a:lnTo>
                <a:lnTo>
                  <a:pt x="334704" y="2981"/>
                </a:lnTo>
                <a:lnTo>
                  <a:pt x="288477" y="11688"/>
                </a:lnTo>
                <a:lnTo>
                  <a:pt x="244388" y="25761"/>
                </a:lnTo>
                <a:lnTo>
                  <a:pt x="202796" y="44840"/>
                </a:lnTo>
                <a:lnTo>
                  <a:pt x="164059" y="68569"/>
                </a:lnTo>
                <a:lnTo>
                  <a:pt x="128537" y="96587"/>
                </a:lnTo>
                <a:lnTo>
                  <a:pt x="96587" y="128537"/>
                </a:lnTo>
                <a:lnTo>
                  <a:pt x="68569" y="164060"/>
                </a:lnTo>
                <a:lnTo>
                  <a:pt x="44840" y="202797"/>
                </a:lnTo>
                <a:lnTo>
                  <a:pt x="25760" y="244389"/>
                </a:lnTo>
                <a:lnTo>
                  <a:pt x="11688" y="288478"/>
                </a:lnTo>
                <a:lnTo>
                  <a:pt x="2981" y="334705"/>
                </a:lnTo>
                <a:lnTo>
                  <a:pt x="0" y="382711"/>
                </a:lnTo>
                <a:lnTo>
                  <a:pt x="2981" y="430717"/>
                </a:lnTo>
                <a:lnTo>
                  <a:pt x="11688" y="476944"/>
                </a:lnTo>
                <a:lnTo>
                  <a:pt x="25760" y="521033"/>
                </a:lnTo>
                <a:lnTo>
                  <a:pt x="44840" y="562625"/>
                </a:lnTo>
                <a:lnTo>
                  <a:pt x="68569" y="601362"/>
                </a:lnTo>
                <a:lnTo>
                  <a:pt x="96587" y="636885"/>
                </a:lnTo>
                <a:lnTo>
                  <a:pt x="128537" y="668835"/>
                </a:lnTo>
                <a:lnTo>
                  <a:pt x="164059" y="696853"/>
                </a:lnTo>
                <a:lnTo>
                  <a:pt x="202796" y="720582"/>
                </a:lnTo>
                <a:lnTo>
                  <a:pt x="244388" y="739662"/>
                </a:lnTo>
                <a:lnTo>
                  <a:pt x="288477" y="753734"/>
                </a:lnTo>
                <a:lnTo>
                  <a:pt x="332363" y="76200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95339" y="5737219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60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05099" y="3526985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59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652002" y="4656151"/>
            <a:ext cx="44894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04276" y="5827895"/>
            <a:ext cx="334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48267" y="3617661"/>
            <a:ext cx="2667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46647" y="2747280"/>
            <a:ext cx="6722745" cy="827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250" spc="235" dirty="0"/>
              <a:t>Problem</a:t>
            </a:r>
            <a:r>
              <a:rPr sz="5250" spc="-315" dirty="0"/>
              <a:t> </a:t>
            </a:r>
            <a:r>
              <a:rPr sz="5250" spc="350" dirty="0"/>
              <a:t>Statement</a:t>
            </a:r>
            <a:endParaRPr sz="5250"/>
          </a:p>
        </p:txBody>
      </p:sp>
      <p:sp>
        <p:nvSpPr>
          <p:cNvPr id="10" name="object 10"/>
          <p:cNvSpPr txBox="1"/>
          <p:nvPr/>
        </p:nvSpPr>
        <p:spPr>
          <a:xfrm>
            <a:off x="1400894" y="3778377"/>
            <a:ext cx="8098155" cy="24180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79375" algn="just">
              <a:lnSpc>
                <a:spcPct val="142700"/>
              </a:lnSpc>
              <a:spcBef>
                <a:spcPts val="90"/>
              </a:spcBef>
            </a:pP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perform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29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comprehensive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analysis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understand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2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characteristics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22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tracks,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identify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key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relationships </a:t>
            </a:r>
            <a:r>
              <a:rPr sz="22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between</a:t>
            </a:r>
            <a:r>
              <a:rPr sz="2200" spc="3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different</a:t>
            </a:r>
            <a:r>
              <a:rPr sz="2200" spc="3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audio</a:t>
            </a:r>
            <a:r>
              <a:rPr sz="2200" spc="3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features,</a:t>
            </a:r>
            <a:r>
              <a:rPr sz="2200" spc="3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3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uncover</a:t>
            </a:r>
            <a:r>
              <a:rPr sz="2200" spc="3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insights </a:t>
            </a:r>
            <a:r>
              <a:rPr sz="22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could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be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tasks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like </a:t>
            </a:r>
            <a:r>
              <a:rPr sz="22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music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recommendation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understanding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music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trends.</a:t>
            </a:r>
            <a:endParaRPr sz="2200" dirty="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792197" y="2638217"/>
            <a:ext cx="5394325" cy="5681980"/>
            <a:chOff x="9792197" y="2638217"/>
            <a:chExt cx="5394325" cy="568198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20902" y="2638217"/>
              <a:ext cx="5165212" cy="51652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2197" y="3154613"/>
              <a:ext cx="5165211" cy="5165211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52002" y="4656151"/>
            <a:ext cx="44894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04276" y="5827895"/>
            <a:ext cx="334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48267" y="3617661"/>
            <a:ext cx="2667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 marR="5080">
              <a:lnSpc>
                <a:spcPts val="9450"/>
              </a:lnSpc>
              <a:spcBef>
                <a:spcPts val="1445"/>
              </a:spcBef>
            </a:pPr>
            <a:r>
              <a:rPr sz="8900" spc="425" dirty="0"/>
              <a:t>Bivariate </a:t>
            </a:r>
            <a:r>
              <a:rPr sz="8900" spc="320" dirty="0"/>
              <a:t>Analysis</a:t>
            </a:r>
            <a:endParaRPr sz="8900" dirty="0"/>
          </a:p>
        </p:txBody>
      </p:sp>
      <p:sp>
        <p:nvSpPr>
          <p:cNvPr id="6" name="object 6"/>
          <p:cNvSpPr txBox="1"/>
          <p:nvPr/>
        </p:nvSpPr>
        <p:spPr>
          <a:xfrm>
            <a:off x="3351693" y="6805941"/>
            <a:ext cx="440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Lucida Sans Unicode"/>
                <a:cs typeface="Lucida Sans Unicode"/>
              </a:rPr>
              <a:t>ore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716037" y="2246643"/>
            <a:ext cx="5561330" cy="5714365"/>
            <a:chOff x="9817455" y="2365382"/>
            <a:chExt cx="5561330" cy="57143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20596" y="3241333"/>
              <a:ext cx="3965819" cy="3962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7455" y="2365382"/>
              <a:ext cx="2780472" cy="27804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7928" y="5299030"/>
              <a:ext cx="2780472" cy="27804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84119" y="2796728"/>
              <a:ext cx="2107866" cy="21078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38433" y="5509091"/>
              <a:ext cx="2107865" cy="2107865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93732" y="4525652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433059" y="761999"/>
                </a:moveTo>
                <a:lnTo>
                  <a:pt x="476944" y="753734"/>
                </a:lnTo>
                <a:lnTo>
                  <a:pt x="521033" y="739662"/>
                </a:lnTo>
                <a:lnTo>
                  <a:pt x="562625" y="720582"/>
                </a:lnTo>
                <a:lnTo>
                  <a:pt x="601362" y="696853"/>
                </a:lnTo>
                <a:lnTo>
                  <a:pt x="636885" y="668835"/>
                </a:lnTo>
                <a:lnTo>
                  <a:pt x="668835" y="636885"/>
                </a:lnTo>
                <a:lnTo>
                  <a:pt x="696853" y="601362"/>
                </a:lnTo>
                <a:lnTo>
                  <a:pt x="720582" y="562626"/>
                </a:lnTo>
                <a:lnTo>
                  <a:pt x="739661" y="521034"/>
                </a:lnTo>
                <a:lnTo>
                  <a:pt x="753734" y="476945"/>
                </a:lnTo>
                <a:lnTo>
                  <a:pt x="761999" y="433059"/>
                </a:lnTo>
              </a:path>
              <a:path w="762000" h="762000">
                <a:moveTo>
                  <a:pt x="761999" y="332363"/>
                </a:moveTo>
                <a:lnTo>
                  <a:pt x="753734" y="288477"/>
                </a:lnTo>
                <a:lnTo>
                  <a:pt x="739661" y="244388"/>
                </a:lnTo>
                <a:lnTo>
                  <a:pt x="720582" y="202796"/>
                </a:lnTo>
                <a:lnTo>
                  <a:pt x="696853" y="164060"/>
                </a:lnTo>
                <a:lnTo>
                  <a:pt x="668835" y="128537"/>
                </a:lnTo>
                <a:lnTo>
                  <a:pt x="636885" y="96587"/>
                </a:lnTo>
                <a:lnTo>
                  <a:pt x="601362" y="68569"/>
                </a:lnTo>
                <a:lnTo>
                  <a:pt x="562625" y="44840"/>
                </a:lnTo>
                <a:lnTo>
                  <a:pt x="521033" y="25760"/>
                </a:lnTo>
                <a:lnTo>
                  <a:pt x="476944" y="11688"/>
                </a:lnTo>
                <a:lnTo>
                  <a:pt x="430717" y="2981"/>
                </a:lnTo>
                <a:lnTo>
                  <a:pt x="382711" y="0"/>
                </a:lnTo>
                <a:lnTo>
                  <a:pt x="334704" y="2981"/>
                </a:lnTo>
                <a:lnTo>
                  <a:pt x="288477" y="11688"/>
                </a:lnTo>
                <a:lnTo>
                  <a:pt x="244388" y="25761"/>
                </a:lnTo>
                <a:lnTo>
                  <a:pt x="202796" y="44840"/>
                </a:lnTo>
                <a:lnTo>
                  <a:pt x="164059" y="68569"/>
                </a:lnTo>
                <a:lnTo>
                  <a:pt x="128537" y="96587"/>
                </a:lnTo>
                <a:lnTo>
                  <a:pt x="96587" y="128537"/>
                </a:lnTo>
                <a:lnTo>
                  <a:pt x="68569" y="164060"/>
                </a:lnTo>
                <a:lnTo>
                  <a:pt x="44840" y="202797"/>
                </a:lnTo>
                <a:lnTo>
                  <a:pt x="25760" y="244389"/>
                </a:lnTo>
                <a:lnTo>
                  <a:pt x="11688" y="288478"/>
                </a:lnTo>
                <a:lnTo>
                  <a:pt x="2981" y="334705"/>
                </a:lnTo>
                <a:lnTo>
                  <a:pt x="0" y="382711"/>
                </a:lnTo>
                <a:lnTo>
                  <a:pt x="2981" y="430717"/>
                </a:lnTo>
                <a:lnTo>
                  <a:pt x="11688" y="476944"/>
                </a:lnTo>
                <a:lnTo>
                  <a:pt x="25760" y="521033"/>
                </a:lnTo>
                <a:lnTo>
                  <a:pt x="44840" y="562625"/>
                </a:lnTo>
                <a:lnTo>
                  <a:pt x="68569" y="601362"/>
                </a:lnTo>
                <a:lnTo>
                  <a:pt x="96587" y="636885"/>
                </a:lnTo>
                <a:lnTo>
                  <a:pt x="128537" y="668835"/>
                </a:lnTo>
                <a:lnTo>
                  <a:pt x="164059" y="696853"/>
                </a:lnTo>
                <a:lnTo>
                  <a:pt x="202796" y="720582"/>
                </a:lnTo>
                <a:lnTo>
                  <a:pt x="244388" y="739662"/>
                </a:lnTo>
                <a:lnTo>
                  <a:pt x="288477" y="753734"/>
                </a:lnTo>
                <a:lnTo>
                  <a:pt x="332363" y="76200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95339" y="5737219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60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05099" y="3526985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59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1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5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1337" y="1799191"/>
            <a:ext cx="7658099" cy="50006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44000" y="1799191"/>
            <a:ext cx="7353299" cy="50006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6652002" y="3617661"/>
            <a:ext cx="487045" cy="2540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00"/>
              </a:spcBef>
            </a:pPr>
            <a:r>
              <a:rPr sz="2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720"/>
              </a:spcBef>
            </a:pP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7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7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680"/>
              </a:spcBef>
            </a:pPr>
            <a:endParaRPr sz="2750">
              <a:latin typeface="Lucida Sans Unicode"/>
              <a:cs typeface="Lucida Sans Unicode"/>
            </a:endParaRPr>
          </a:p>
          <a:p>
            <a:pPr marL="164465">
              <a:lnSpc>
                <a:spcPct val="100000"/>
              </a:lnSpc>
            </a:pP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82556" y="883068"/>
            <a:ext cx="4812665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165" dirty="0"/>
              <a:t>Popularity</a:t>
            </a:r>
            <a:r>
              <a:rPr sz="3550" spc="-220" dirty="0"/>
              <a:t> </a:t>
            </a:r>
            <a:r>
              <a:rPr sz="3550" spc="135" dirty="0"/>
              <a:t>vs</a:t>
            </a:r>
            <a:r>
              <a:rPr sz="3550" spc="-215" dirty="0"/>
              <a:t> </a:t>
            </a:r>
            <a:r>
              <a:rPr sz="3550" spc="95" dirty="0"/>
              <a:t>Energy</a:t>
            </a:r>
            <a:endParaRPr sz="3550"/>
          </a:p>
        </p:txBody>
      </p:sp>
      <p:sp>
        <p:nvSpPr>
          <p:cNvPr id="15" name="object 15"/>
          <p:cNvSpPr txBox="1"/>
          <p:nvPr/>
        </p:nvSpPr>
        <p:spPr>
          <a:xfrm>
            <a:off x="9120038" y="883068"/>
            <a:ext cx="7007225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000" spc="187" baseline="16666" dirty="0">
                <a:latin typeface="Lucida Sans Unicode"/>
                <a:cs typeface="Lucida Sans Unicode"/>
              </a:rPr>
              <a:t>About</a:t>
            </a:r>
            <a:r>
              <a:rPr sz="3550" b="1" spc="125" dirty="0">
                <a:solidFill>
                  <a:srgbClr val="0CD154"/>
                </a:solidFill>
                <a:latin typeface="Arial"/>
                <a:cs typeface="Arial"/>
              </a:rPr>
              <a:t>Popularity</a:t>
            </a:r>
            <a:r>
              <a:rPr sz="3550" b="1" spc="-225" dirty="0">
                <a:solidFill>
                  <a:srgbClr val="0CD154"/>
                </a:solidFill>
                <a:latin typeface="Arial"/>
                <a:cs typeface="Arial"/>
              </a:rPr>
              <a:t> </a:t>
            </a:r>
            <a:r>
              <a:rPr sz="3550" b="1" spc="135" dirty="0">
                <a:solidFill>
                  <a:srgbClr val="0CD154"/>
                </a:solidFill>
                <a:latin typeface="Arial"/>
                <a:cs typeface="Arial"/>
              </a:rPr>
              <a:t>vs</a:t>
            </a:r>
            <a:r>
              <a:rPr sz="3550" b="1" spc="-220" dirty="0">
                <a:solidFill>
                  <a:srgbClr val="0CD154"/>
                </a:solidFill>
                <a:latin typeface="Arial"/>
                <a:cs typeface="Arial"/>
              </a:rPr>
              <a:t> </a:t>
            </a:r>
            <a:r>
              <a:rPr sz="3550" b="1" spc="195" dirty="0">
                <a:solidFill>
                  <a:srgbClr val="0CD154"/>
                </a:solidFill>
                <a:latin typeface="Arial"/>
                <a:cs typeface="Arial"/>
              </a:rPr>
              <a:t>Danceability</a:t>
            </a:r>
            <a:endParaRPr sz="35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4018" y="7154756"/>
            <a:ext cx="7052309" cy="1776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7200"/>
              </a:lnSpc>
              <a:spcBef>
                <a:spcPts val="90"/>
              </a:spcBef>
            </a:pP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Most</a:t>
            </a:r>
            <a:r>
              <a:rPr sz="2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high-</a:t>
            </a:r>
            <a:r>
              <a:rPr sz="24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energy</a:t>
            </a:r>
            <a:r>
              <a:rPr sz="2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</a:t>
            </a:r>
            <a:r>
              <a:rPr sz="2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tend</a:t>
            </a:r>
            <a:r>
              <a:rPr sz="2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have</a:t>
            </a:r>
            <a:r>
              <a:rPr sz="2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higher popularity.</a:t>
            </a:r>
            <a:endParaRPr sz="2450">
              <a:latin typeface="Lucida Sans Unicode"/>
              <a:cs typeface="Lucida Sans Unicode"/>
            </a:endParaRPr>
          </a:p>
          <a:p>
            <a:pPr marL="165100" marR="157480" algn="ctr">
              <a:lnSpc>
                <a:spcPct val="117200"/>
              </a:lnSpc>
            </a:pPr>
            <a:r>
              <a:rPr sz="245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Spread</a:t>
            </a:r>
            <a:r>
              <a:rPr sz="2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shows</a:t>
            </a:r>
            <a:r>
              <a:rPr sz="2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variability;</a:t>
            </a:r>
            <a:r>
              <a:rPr sz="2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some</a:t>
            </a:r>
            <a:r>
              <a:rPr sz="2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moderate- energy</a:t>
            </a:r>
            <a:r>
              <a:rPr sz="24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</a:t>
            </a:r>
            <a:r>
              <a:rPr sz="24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4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also</a:t>
            </a:r>
            <a:r>
              <a:rPr sz="24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popular.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98966" y="7154528"/>
            <a:ext cx="7679690" cy="1780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4625" marR="167005" algn="ctr">
              <a:lnSpc>
                <a:spcPct val="117500"/>
              </a:lnSpc>
              <a:spcBef>
                <a:spcPts val="90"/>
              </a:spcBef>
            </a:pP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Positive</a:t>
            </a:r>
            <a:r>
              <a:rPr sz="24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trend;</a:t>
            </a:r>
            <a:r>
              <a:rPr sz="24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tracks</a:t>
            </a:r>
            <a:r>
              <a:rPr sz="24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sz="24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4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more</a:t>
            </a:r>
            <a:r>
              <a:rPr sz="24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danceable </a:t>
            </a:r>
            <a:r>
              <a:rPr sz="24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generally</a:t>
            </a:r>
            <a:r>
              <a:rPr sz="2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achieve</a:t>
            </a:r>
            <a:r>
              <a:rPr sz="2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higher</a:t>
            </a:r>
            <a:r>
              <a:rPr sz="2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popularity.</a:t>
            </a:r>
            <a:endParaRPr sz="2450">
              <a:latin typeface="Lucida Sans Unicode"/>
              <a:cs typeface="Lucida Sans Unicode"/>
            </a:endParaRPr>
          </a:p>
          <a:p>
            <a:pPr marL="12700" marR="5080" algn="ctr">
              <a:lnSpc>
                <a:spcPct val="117500"/>
              </a:lnSpc>
            </a:pP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Outliers</a:t>
            </a:r>
            <a:r>
              <a:rPr sz="24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exist</a:t>
            </a:r>
            <a:r>
              <a:rPr sz="24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4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very</a:t>
            </a:r>
            <a:r>
              <a:rPr sz="24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popular</a:t>
            </a:r>
            <a:r>
              <a:rPr sz="24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tracks</a:t>
            </a:r>
            <a:r>
              <a:rPr sz="24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having</a:t>
            </a:r>
            <a:r>
              <a:rPr sz="24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low </a:t>
            </a:r>
            <a:r>
              <a:rPr sz="24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danceability.</a:t>
            </a:r>
            <a:endParaRPr sz="24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93732" y="4525652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433059" y="761999"/>
                </a:moveTo>
                <a:lnTo>
                  <a:pt x="476944" y="753734"/>
                </a:lnTo>
                <a:lnTo>
                  <a:pt x="521033" y="739662"/>
                </a:lnTo>
                <a:lnTo>
                  <a:pt x="562625" y="720582"/>
                </a:lnTo>
                <a:lnTo>
                  <a:pt x="601362" y="696853"/>
                </a:lnTo>
                <a:lnTo>
                  <a:pt x="636885" y="668835"/>
                </a:lnTo>
                <a:lnTo>
                  <a:pt x="668835" y="636885"/>
                </a:lnTo>
                <a:lnTo>
                  <a:pt x="696853" y="601362"/>
                </a:lnTo>
                <a:lnTo>
                  <a:pt x="720582" y="562626"/>
                </a:lnTo>
                <a:lnTo>
                  <a:pt x="739661" y="521034"/>
                </a:lnTo>
                <a:lnTo>
                  <a:pt x="753734" y="476945"/>
                </a:lnTo>
                <a:lnTo>
                  <a:pt x="761999" y="433059"/>
                </a:lnTo>
              </a:path>
              <a:path w="762000" h="762000">
                <a:moveTo>
                  <a:pt x="761999" y="332363"/>
                </a:moveTo>
                <a:lnTo>
                  <a:pt x="753734" y="288477"/>
                </a:lnTo>
                <a:lnTo>
                  <a:pt x="739661" y="244388"/>
                </a:lnTo>
                <a:lnTo>
                  <a:pt x="720582" y="202796"/>
                </a:lnTo>
                <a:lnTo>
                  <a:pt x="696853" y="164060"/>
                </a:lnTo>
                <a:lnTo>
                  <a:pt x="668835" y="128537"/>
                </a:lnTo>
                <a:lnTo>
                  <a:pt x="636885" y="96587"/>
                </a:lnTo>
                <a:lnTo>
                  <a:pt x="601362" y="68569"/>
                </a:lnTo>
                <a:lnTo>
                  <a:pt x="562625" y="44840"/>
                </a:lnTo>
                <a:lnTo>
                  <a:pt x="521033" y="25760"/>
                </a:lnTo>
                <a:lnTo>
                  <a:pt x="476944" y="11688"/>
                </a:lnTo>
                <a:lnTo>
                  <a:pt x="430717" y="2981"/>
                </a:lnTo>
                <a:lnTo>
                  <a:pt x="382711" y="0"/>
                </a:lnTo>
                <a:lnTo>
                  <a:pt x="334704" y="2981"/>
                </a:lnTo>
                <a:lnTo>
                  <a:pt x="288477" y="11688"/>
                </a:lnTo>
                <a:lnTo>
                  <a:pt x="244388" y="25761"/>
                </a:lnTo>
                <a:lnTo>
                  <a:pt x="202796" y="44840"/>
                </a:lnTo>
                <a:lnTo>
                  <a:pt x="164059" y="68569"/>
                </a:lnTo>
                <a:lnTo>
                  <a:pt x="128537" y="96587"/>
                </a:lnTo>
                <a:lnTo>
                  <a:pt x="96587" y="128537"/>
                </a:lnTo>
                <a:lnTo>
                  <a:pt x="68569" y="164060"/>
                </a:lnTo>
                <a:lnTo>
                  <a:pt x="44840" y="202797"/>
                </a:lnTo>
                <a:lnTo>
                  <a:pt x="25760" y="244389"/>
                </a:lnTo>
                <a:lnTo>
                  <a:pt x="11688" y="288478"/>
                </a:lnTo>
                <a:lnTo>
                  <a:pt x="2981" y="334705"/>
                </a:lnTo>
                <a:lnTo>
                  <a:pt x="0" y="382711"/>
                </a:lnTo>
                <a:lnTo>
                  <a:pt x="2981" y="430717"/>
                </a:lnTo>
                <a:lnTo>
                  <a:pt x="11688" y="476944"/>
                </a:lnTo>
                <a:lnTo>
                  <a:pt x="25760" y="521033"/>
                </a:lnTo>
                <a:lnTo>
                  <a:pt x="44840" y="562625"/>
                </a:lnTo>
                <a:lnTo>
                  <a:pt x="68569" y="601362"/>
                </a:lnTo>
                <a:lnTo>
                  <a:pt x="96587" y="636885"/>
                </a:lnTo>
                <a:lnTo>
                  <a:pt x="128537" y="668835"/>
                </a:lnTo>
                <a:lnTo>
                  <a:pt x="164059" y="696853"/>
                </a:lnTo>
                <a:lnTo>
                  <a:pt x="202796" y="720582"/>
                </a:lnTo>
                <a:lnTo>
                  <a:pt x="244388" y="739662"/>
                </a:lnTo>
                <a:lnTo>
                  <a:pt x="288477" y="753734"/>
                </a:lnTo>
                <a:lnTo>
                  <a:pt x="332363" y="76200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95339" y="5737219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60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05099" y="3526985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59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1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5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3519" y="1899160"/>
            <a:ext cx="7924799" cy="54006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88007" y="1899160"/>
            <a:ext cx="8372474" cy="524827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882556" y="883068"/>
            <a:ext cx="552831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b="1" spc="125" dirty="0">
                <a:solidFill>
                  <a:srgbClr val="0CD154"/>
                </a:solidFill>
                <a:latin typeface="Arial"/>
                <a:cs typeface="Arial"/>
              </a:rPr>
              <a:t>Acousticness</a:t>
            </a:r>
            <a:r>
              <a:rPr sz="3550" b="1" spc="-215" dirty="0">
                <a:solidFill>
                  <a:srgbClr val="0CD154"/>
                </a:solidFill>
                <a:latin typeface="Arial"/>
                <a:cs typeface="Arial"/>
              </a:rPr>
              <a:t> </a:t>
            </a:r>
            <a:r>
              <a:rPr sz="3550" b="1" spc="135" dirty="0">
                <a:solidFill>
                  <a:srgbClr val="0CD154"/>
                </a:solidFill>
                <a:latin typeface="Arial"/>
                <a:cs typeface="Arial"/>
              </a:rPr>
              <a:t>vs</a:t>
            </a:r>
            <a:r>
              <a:rPr sz="3550" b="1" spc="-210" dirty="0">
                <a:solidFill>
                  <a:srgbClr val="0CD154"/>
                </a:solidFill>
                <a:latin typeface="Arial"/>
                <a:cs typeface="Arial"/>
              </a:rPr>
              <a:t> </a:t>
            </a:r>
            <a:r>
              <a:rPr sz="3550" b="1" spc="95" dirty="0">
                <a:solidFill>
                  <a:srgbClr val="0CD154"/>
                </a:solidFill>
                <a:latin typeface="Arial"/>
                <a:cs typeface="Arial"/>
              </a:rPr>
              <a:t>Energy</a:t>
            </a:r>
            <a:endParaRPr sz="355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145438" y="793021"/>
            <a:ext cx="5604510" cy="105283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786765" marR="5080" indent="-774700">
              <a:lnSpc>
                <a:spcPts val="3790"/>
              </a:lnSpc>
              <a:spcBef>
                <a:spcPts val="645"/>
              </a:spcBef>
            </a:pPr>
            <a:r>
              <a:rPr sz="3000" b="0" spc="240" baseline="-2777" dirty="0">
                <a:solidFill>
                  <a:srgbClr val="000000"/>
                </a:solidFill>
                <a:latin typeface="Lucida Sans Unicode"/>
                <a:cs typeface="Lucida Sans Unicode"/>
              </a:rPr>
              <a:t>About</a:t>
            </a:r>
            <a:r>
              <a:rPr sz="3550" spc="160" dirty="0"/>
              <a:t>Instrumentalness</a:t>
            </a:r>
            <a:r>
              <a:rPr sz="3550" spc="-160" dirty="0"/>
              <a:t> </a:t>
            </a:r>
            <a:r>
              <a:rPr sz="3550" spc="110" dirty="0"/>
              <a:t>vs </a:t>
            </a:r>
            <a:r>
              <a:rPr sz="3550" spc="120" dirty="0"/>
              <a:t>Speechiness</a:t>
            </a:r>
            <a:endParaRPr sz="35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98616" y="7505375"/>
            <a:ext cx="6670040" cy="1675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0" marR="119380" algn="ctr">
              <a:lnSpc>
                <a:spcPct val="117600"/>
              </a:lnSpc>
              <a:spcBef>
                <a:spcPts val="90"/>
              </a:spcBef>
            </a:pPr>
            <a:r>
              <a:rPr sz="23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Negative</a:t>
            </a:r>
            <a:r>
              <a:rPr sz="23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correlation;</a:t>
            </a:r>
            <a:r>
              <a:rPr sz="23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highly</a:t>
            </a:r>
            <a:r>
              <a:rPr sz="23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acoustic</a:t>
            </a:r>
            <a:r>
              <a:rPr sz="23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 </a:t>
            </a:r>
            <a:r>
              <a:rPr sz="23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tend</a:t>
            </a:r>
            <a:r>
              <a:rPr sz="2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have</a:t>
            </a:r>
            <a:r>
              <a:rPr sz="2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lower</a:t>
            </a:r>
            <a:r>
              <a:rPr sz="2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energy.</a:t>
            </a:r>
            <a:endParaRPr sz="2300">
              <a:latin typeface="Lucida Sans Unicode"/>
              <a:cs typeface="Lucida Sans Unicode"/>
            </a:endParaRPr>
          </a:p>
          <a:p>
            <a:pPr marL="12700" marR="5080" algn="ctr">
              <a:lnSpc>
                <a:spcPct val="117600"/>
              </a:lnSpc>
              <a:spcBef>
                <a:spcPts val="5"/>
              </a:spcBef>
            </a:pPr>
            <a:r>
              <a:rPr sz="23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Few</a:t>
            </a:r>
            <a:r>
              <a:rPr sz="23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acoustic</a:t>
            </a:r>
            <a:r>
              <a:rPr sz="23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</a:t>
            </a:r>
            <a:r>
              <a:rPr sz="23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appear</a:t>
            </a:r>
            <a:r>
              <a:rPr sz="23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3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high</a:t>
            </a:r>
            <a:r>
              <a:rPr sz="23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energy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(outliers).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40365" y="7508929"/>
            <a:ext cx="7146290" cy="16033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2880" marR="175260" algn="ctr">
              <a:lnSpc>
                <a:spcPct val="117600"/>
              </a:lnSpc>
              <a:spcBef>
                <a:spcPts val="90"/>
              </a:spcBef>
            </a:pP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Strong</a:t>
            </a:r>
            <a:r>
              <a:rPr sz="22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negative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correlation;</a:t>
            </a:r>
            <a:r>
              <a:rPr sz="22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instrumental</a:t>
            </a:r>
            <a:r>
              <a:rPr sz="22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 </a:t>
            </a:r>
            <a:r>
              <a:rPr sz="22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have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low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speechiness,</a:t>
            </a: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expected.</a:t>
            </a:r>
            <a:endParaRPr sz="2200">
              <a:latin typeface="Lucida Sans Unicode"/>
              <a:cs typeface="Lucida Sans Unicode"/>
            </a:endParaRPr>
          </a:p>
          <a:p>
            <a:pPr marL="12700" marR="5080" algn="ctr">
              <a:lnSpc>
                <a:spcPct val="117600"/>
              </a:lnSpc>
              <a:spcBef>
                <a:spcPts val="5"/>
              </a:spcBef>
            </a:pP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vocals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have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high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speechiness</a:t>
            </a:r>
            <a:r>
              <a:rPr sz="2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low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instrumentalness.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591583" y="1028700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2517" y="2104493"/>
            <a:ext cx="10239374" cy="65627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14600" y="-101601"/>
            <a:ext cx="12801600" cy="2260601"/>
          </a:xfrm>
          <a:prstGeom prst="rect">
            <a:avLst/>
          </a:prstGeom>
        </p:spPr>
        <p:txBody>
          <a:bodyPr vert="horz" wrap="square" lIns="0" tIns="250514" rIns="0" bIns="0" rtlCol="0">
            <a:spAutoFit/>
          </a:bodyPr>
          <a:lstStyle/>
          <a:p>
            <a:pPr marL="1183005">
              <a:lnSpc>
                <a:spcPct val="100000"/>
              </a:lnSpc>
              <a:spcBef>
                <a:spcPts val="95"/>
              </a:spcBef>
            </a:pPr>
            <a:r>
              <a:rPr sz="5150" spc="295" dirty="0"/>
              <a:t>Average</a:t>
            </a:r>
            <a:r>
              <a:rPr sz="5150" spc="-335" dirty="0"/>
              <a:t> </a:t>
            </a:r>
            <a:r>
              <a:rPr sz="5150" spc="220" dirty="0"/>
              <a:t>Popularity</a:t>
            </a:r>
            <a:r>
              <a:rPr sz="5150" spc="-335" dirty="0"/>
              <a:t> </a:t>
            </a:r>
            <a:r>
              <a:rPr sz="5150" spc="260" dirty="0"/>
              <a:t>per</a:t>
            </a:r>
            <a:r>
              <a:rPr sz="5150" spc="-330" dirty="0"/>
              <a:t> </a:t>
            </a:r>
            <a:r>
              <a:rPr sz="5150" spc="165" dirty="0"/>
              <a:t>Artist</a:t>
            </a:r>
            <a:r>
              <a:rPr sz="5150" spc="-335" dirty="0"/>
              <a:t> </a:t>
            </a:r>
            <a:r>
              <a:rPr sz="5150" spc="254" dirty="0"/>
              <a:t>(Top</a:t>
            </a:r>
            <a:r>
              <a:rPr sz="5150" spc="-330" dirty="0"/>
              <a:t> </a:t>
            </a:r>
            <a:r>
              <a:rPr sz="5150" spc="60" dirty="0"/>
              <a:t>10)</a:t>
            </a:r>
            <a:endParaRPr sz="5150" dirty="0"/>
          </a:p>
        </p:txBody>
      </p:sp>
      <p:sp>
        <p:nvSpPr>
          <p:cNvPr id="9" name="object 9"/>
          <p:cNvSpPr txBox="1"/>
          <p:nvPr/>
        </p:nvSpPr>
        <p:spPr>
          <a:xfrm>
            <a:off x="10875249" y="2446171"/>
            <a:ext cx="6938009" cy="6213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1770" marR="184150" indent="-635" algn="ctr">
              <a:lnSpc>
                <a:spcPct val="115999"/>
              </a:lnSpc>
              <a:spcBef>
                <a:spcPts val="95"/>
              </a:spcBef>
            </a:pP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High</a:t>
            </a:r>
            <a:r>
              <a:rPr sz="2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Even</a:t>
            </a:r>
            <a:r>
              <a:rPr sz="2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Popularity:</a:t>
            </a:r>
            <a:r>
              <a:rPr sz="2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All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top</a:t>
            </a:r>
            <a:r>
              <a:rPr sz="2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artists </a:t>
            </a:r>
            <a:r>
              <a:rPr sz="25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exhibit</a:t>
            </a:r>
            <a:r>
              <a:rPr sz="25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31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very</a:t>
            </a:r>
            <a:r>
              <a:rPr sz="25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high</a:t>
            </a:r>
            <a:r>
              <a:rPr sz="2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5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tightly</a:t>
            </a:r>
            <a:r>
              <a:rPr sz="2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clustered </a:t>
            </a:r>
            <a:r>
              <a:rPr sz="25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r>
              <a:rPr sz="2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popularity,</a:t>
            </a:r>
            <a:r>
              <a:rPr sz="2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scores</a:t>
            </a:r>
            <a:r>
              <a:rPr sz="2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generally </a:t>
            </a:r>
            <a:r>
              <a:rPr sz="25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between</a:t>
            </a:r>
            <a:r>
              <a:rPr sz="25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74</a:t>
            </a:r>
            <a:r>
              <a:rPr sz="2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80.</a:t>
            </a:r>
            <a:endParaRPr sz="2500" dirty="0">
              <a:latin typeface="Lucida Sans Unicode"/>
              <a:cs typeface="Lucida Sans Unicode"/>
            </a:endParaRPr>
          </a:p>
          <a:p>
            <a:pPr marL="82550" marR="74930" algn="ctr">
              <a:lnSpc>
                <a:spcPct val="115999"/>
              </a:lnSpc>
              <a:spcBef>
                <a:spcPts val="5"/>
              </a:spcBef>
            </a:pP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5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Top</a:t>
            </a:r>
            <a:r>
              <a:rPr sz="25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Tier:</a:t>
            </a:r>
            <a:r>
              <a:rPr sz="2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Sai</a:t>
            </a:r>
            <a:r>
              <a:rPr sz="25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Abhyankkar, </a:t>
            </a:r>
            <a:r>
              <a:rPr sz="25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Rihanna/Kanye</a:t>
            </a:r>
            <a:r>
              <a:rPr sz="2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West/Paul</a:t>
            </a:r>
            <a:r>
              <a:rPr sz="2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McCartney,</a:t>
            </a:r>
            <a:r>
              <a:rPr sz="2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5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LE</a:t>
            </a:r>
            <a:r>
              <a:rPr sz="25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SSERAFIM/Nile</a:t>
            </a:r>
            <a:r>
              <a:rPr sz="25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Rodgers</a:t>
            </a:r>
            <a:r>
              <a:rPr sz="25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form</a:t>
            </a:r>
            <a:r>
              <a:rPr sz="25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5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highest </a:t>
            </a:r>
            <a:r>
              <a:rPr sz="2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tier,</a:t>
            </a:r>
            <a:r>
              <a:rPr sz="2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all</a:t>
            </a:r>
            <a:r>
              <a:rPr sz="2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averaging</a:t>
            </a:r>
            <a:r>
              <a:rPr sz="2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near</a:t>
            </a:r>
            <a:r>
              <a:rPr sz="2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80.</a:t>
            </a:r>
            <a:endParaRPr sz="2500" dirty="0">
              <a:latin typeface="Lucida Sans Unicode"/>
              <a:cs typeface="Lucida Sans Unicode"/>
            </a:endParaRPr>
          </a:p>
          <a:p>
            <a:pPr marL="12700" marR="5080" indent="-635" algn="ctr">
              <a:lnSpc>
                <a:spcPct val="115999"/>
              </a:lnSpc>
            </a:pP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Key</a:t>
            </a:r>
            <a:r>
              <a:rPr sz="25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Insight:</a:t>
            </a:r>
            <a:r>
              <a:rPr sz="2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There</a:t>
            </a:r>
            <a:r>
              <a:rPr sz="25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minimal</a:t>
            </a:r>
            <a:r>
              <a:rPr sz="25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differentiation </a:t>
            </a:r>
            <a:r>
              <a:rPr sz="25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among</a:t>
            </a:r>
            <a:r>
              <a:rPr sz="2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5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top</a:t>
            </a:r>
            <a:r>
              <a:rPr sz="25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artists</a:t>
            </a:r>
            <a:r>
              <a:rPr sz="25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5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terms</a:t>
            </a:r>
            <a:r>
              <a:rPr sz="25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popularity,</a:t>
            </a:r>
            <a:r>
              <a:rPr sz="25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suggesting</a:t>
            </a:r>
            <a:r>
              <a:rPr sz="25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sz="25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5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very</a:t>
            </a:r>
            <a:r>
              <a:rPr sz="25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highest tier</a:t>
            </a:r>
            <a:r>
              <a:rPr sz="2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music,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regardless</a:t>
            </a:r>
            <a:r>
              <a:rPr sz="2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genre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region, </a:t>
            </a:r>
            <a:r>
              <a:rPr sz="25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maintains</a:t>
            </a:r>
            <a:r>
              <a:rPr sz="25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31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5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consistently</a:t>
            </a:r>
            <a:r>
              <a:rPr sz="25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high</a:t>
            </a:r>
            <a:r>
              <a:rPr sz="25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dirty="0">
                <a:solidFill>
                  <a:srgbClr val="FFFFFF"/>
                </a:solidFill>
                <a:latin typeface="Lucida Sans Unicode"/>
                <a:cs typeface="Lucida Sans Unicode"/>
              </a:rPr>
              <a:t>level</a:t>
            </a:r>
            <a:r>
              <a:rPr sz="25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5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appeal.</a:t>
            </a:r>
            <a:endParaRPr sz="25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591583" y="1028700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3093" y="2672336"/>
            <a:ext cx="9010649" cy="54578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79316" y="752354"/>
            <a:ext cx="11294745" cy="809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150" spc="295" dirty="0"/>
              <a:t>Average</a:t>
            </a:r>
            <a:r>
              <a:rPr sz="5150" spc="-340" dirty="0"/>
              <a:t> </a:t>
            </a:r>
            <a:r>
              <a:rPr sz="5150" spc="220" dirty="0"/>
              <a:t>Popularity</a:t>
            </a:r>
            <a:r>
              <a:rPr sz="5150" spc="-340" dirty="0"/>
              <a:t> </a:t>
            </a:r>
            <a:r>
              <a:rPr sz="5150" spc="260" dirty="0"/>
              <a:t>per</a:t>
            </a:r>
            <a:r>
              <a:rPr sz="5150" spc="-340" dirty="0"/>
              <a:t> </a:t>
            </a:r>
            <a:r>
              <a:rPr sz="5150" spc="245" dirty="0"/>
              <a:t>Language</a:t>
            </a:r>
            <a:endParaRPr sz="5150"/>
          </a:p>
        </p:txBody>
      </p:sp>
      <p:sp>
        <p:nvSpPr>
          <p:cNvPr id="9" name="object 9"/>
          <p:cNvSpPr txBox="1"/>
          <p:nvPr/>
        </p:nvSpPr>
        <p:spPr>
          <a:xfrm>
            <a:off x="9986557" y="1815335"/>
            <a:ext cx="7437755" cy="7432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135" marR="56515" algn="ctr">
              <a:lnSpc>
                <a:spcPct val="116700"/>
              </a:lnSpc>
              <a:spcBef>
                <a:spcPts val="95"/>
              </a:spcBef>
            </a:pPr>
            <a:r>
              <a:rPr sz="24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Korean</a:t>
            </a:r>
            <a:r>
              <a:rPr sz="24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Dominance:</a:t>
            </a:r>
            <a:r>
              <a:rPr sz="24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Korean</a:t>
            </a:r>
            <a:r>
              <a:rPr sz="24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music</a:t>
            </a:r>
            <a:r>
              <a:rPr sz="24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(K-</a:t>
            </a:r>
            <a:r>
              <a:rPr sz="245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Pop)</a:t>
            </a:r>
            <a:r>
              <a:rPr sz="24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has </a:t>
            </a:r>
            <a:r>
              <a:rPr sz="24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highest</a:t>
            </a:r>
            <a:r>
              <a:rPr sz="2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r>
              <a:rPr sz="2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energy</a:t>
            </a:r>
            <a:r>
              <a:rPr sz="2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score</a:t>
            </a:r>
            <a:r>
              <a:rPr sz="2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80" dirty="0">
                <a:solidFill>
                  <a:srgbClr val="FFFFFF"/>
                </a:solidFill>
                <a:latin typeface="Lucida Sans Unicode"/>
                <a:cs typeface="Lucida Sans Unicode"/>
              </a:rPr>
              <a:t>(above</a:t>
            </a:r>
            <a:r>
              <a:rPr sz="24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0.7), </a:t>
            </a:r>
            <a:r>
              <a:rPr sz="24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suggesting</a:t>
            </a:r>
            <a:r>
              <a:rPr sz="24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31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4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predominantly</a:t>
            </a:r>
            <a:r>
              <a:rPr sz="24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high-</a:t>
            </a:r>
            <a:r>
              <a:rPr sz="245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tempo</a:t>
            </a:r>
            <a:r>
              <a:rPr sz="24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45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active</a:t>
            </a:r>
            <a:r>
              <a:rPr sz="2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musical</a:t>
            </a:r>
            <a:r>
              <a:rPr sz="2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style</a:t>
            </a:r>
            <a:r>
              <a:rPr sz="2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dataset.</a:t>
            </a:r>
            <a:endParaRPr sz="2450">
              <a:latin typeface="Lucida Sans Unicode"/>
              <a:cs typeface="Lucida Sans Unicode"/>
            </a:endParaRPr>
          </a:p>
          <a:p>
            <a:pPr marL="88265" marR="80645" algn="ctr">
              <a:lnSpc>
                <a:spcPct val="116700"/>
              </a:lnSpc>
            </a:pPr>
            <a:r>
              <a:rPr sz="24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Clustered</a:t>
            </a:r>
            <a:r>
              <a:rPr sz="24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High</a:t>
            </a:r>
            <a:r>
              <a:rPr sz="24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Energy:</a:t>
            </a:r>
            <a:r>
              <a:rPr sz="24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Malayalam,</a:t>
            </a:r>
            <a:r>
              <a:rPr sz="24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Telugu, </a:t>
            </a:r>
            <a:r>
              <a:rPr sz="2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Hindi,</a:t>
            </a:r>
            <a:r>
              <a:rPr sz="2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Tamil</a:t>
            </a:r>
            <a:r>
              <a:rPr sz="2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music</a:t>
            </a:r>
            <a:r>
              <a:rPr sz="2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also</a:t>
            </a:r>
            <a:r>
              <a:rPr sz="2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clustered</a:t>
            </a:r>
            <a:r>
              <a:rPr sz="24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with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relatively</a:t>
            </a:r>
            <a:r>
              <a:rPr sz="2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high</a:t>
            </a:r>
            <a:r>
              <a:rPr sz="2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r>
              <a:rPr sz="2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energy</a:t>
            </a:r>
            <a:r>
              <a:rPr sz="24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scores</a:t>
            </a:r>
            <a:r>
              <a:rPr sz="2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(around </a:t>
            </a:r>
            <a:r>
              <a:rPr sz="24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0.62</a:t>
            </a:r>
            <a:r>
              <a:rPr sz="2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4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0.68).</a:t>
            </a:r>
            <a:endParaRPr sz="2450">
              <a:latin typeface="Lucida Sans Unicode"/>
              <a:cs typeface="Lucida Sans Unicode"/>
            </a:endParaRPr>
          </a:p>
          <a:p>
            <a:pPr marL="12065" marR="5080" algn="ctr">
              <a:lnSpc>
                <a:spcPct val="116700"/>
              </a:lnSpc>
            </a:pP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Lowest</a:t>
            </a:r>
            <a:r>
              <a:rPr sz="24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Energy:</a:t>
            </a:r>
            <a:r>
              <a:rPr sz="24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English</a:t>
            </a:r>
            <a:r>
              <a:rPr sz="24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music,</a:t>
            </a:r>
            <a:r>
              <a:rPr sz="24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followed</a:t>
            </a:r>
            <a:r>
              <a:rPr sz="24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4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45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category</a:t>
            </a:r>
            <a:r>
              <a:rPr sz="24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labeled</a:t>
            </a:r>
            <a:r>
              <a:rPr sz="24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"Unknown,"</a:t>
            </a:r>
            <a:r>
              <a:rPr sz="24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has</a:t>
            </a:r>
            <a:r>
              <a:rPr sz="24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4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lowest </a:t>
            </a:r>
            <a:r>
              <a:rPr sz="245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r>
              <a:rPr sz="24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energy</a:t>
            </a:r>
            <a:r>
              <a:rPr sz="24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score</a:t>
            </a:r>
            <a:r>
              <a:rPr sz="24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(around</a:t>
            </a:r>
            <a:r>
              <a:rPr sz="24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0.53),</a:t>
            </a:r>
            <a:r>
              <a:rPr sz="24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indicating </a:t>
            </a:r>
            <a:r>
              <a:rPr sz="2450" spc="31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4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broader</a:t>
            </a:r>
            <a:r>
              <a:rPr sz="24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inclusion</a:t>
            </a:r>
            <a:r>
              <a:rPr sz="24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4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lower-</a:t>
            </a:r>
            <a:r>
              <a:rPr sz="245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tempo</a:t>
            </a:r>
            <a:r>
              <a:rPr sz="2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4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more </a:t>
            </a:r>
            <a:r>
              <a:rPr sz="24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subdued</a:t>
            </a:r>
            <a:r>
              <a:rPr sz="24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tracks.</a:t>
            </a:r>
            <a:endParaRPr sz="2450">
              <a:latin typeface="Lucida Sans Unicode"/>
              <a:cs typeface="Lucida Sans Unicode"/>
            </a:endParaRPr>
          </a:p>
          <a:p>
            <a:pPr marL="322580" marR="314960" algn="ctr">
              <a:lnSpc>
                <a:spcPct val="116700"/>
              </a:lnSpc>
            </a:pP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Overall:</a:t>
            </a:r>
            <a:r>
              <a:rPr sz="24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Non-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English</a:t>
            </a:r>
            <a:r>
              <a:rPr sz="24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language</a:t>
            </a:r>
            <a:r>
              <a:rPr sz="24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</a:t>
            </a:r>
            <a:r>
              <a:rPr sz="24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4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this </a:t>
            </a:r>
            <a:r>
              <a:rPr sz="245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dataset</a:t>
            </a:r>
            <a:r>
              <a:rPr sz="2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tend</a:t>
            </a:r>
            <a:r>
              <a:rPr sz="2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exhibit</a:t>
            </a:r>
            <a:r>
              <a:rPr sz="2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31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higher</a:t>
            </a:r>
            <a:r>
              <a:rPr sz="24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average </a:t>
            </a:r>
            <a:r>
              <a:rPr sz="24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musical</a:t>
            </a:r>
            <a:r>
              <a:rPr sz="24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energy</a:t>
            </a:r>
            <a:r>
              <a:rPr sz="24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compared</a:t>
            </a:r>
            <a:r>
              <a:rPr sz="24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4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dirty="0">
                <a:solidFill>
                  <a:srgbClr val="FFFFFF"/>
                </a:solidFill>
                <a:latin typeface="Lucida Sans Unicode"/>
                <a:cs typeface="Lucida Sans Unicode"/>
              </a:rPr>
              <a:t>their</a:t>
            </a:r>
            <a:r>
              <a:rPr sz="24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English counterparts.</a:t>
            </a:r>
            <a:endParaRPr sz="24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591583" y="1028700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6842" y="2492287"/>
            <a:ext cx="9439274" cy="58864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14600" y="96102"/>
            <a:ext cx="12801600" cy="2260601"/>
          </a:xfrm>
          <a:prstGeom prst="rect">
            <a:avLst/>
          </a:prstGeom>
        </p:spPr>
        <p:txBody>
          <a:bodyPr vert="horz" wrap="square" lIns="0" tIns="338722" rIns="0" bIns="0" rtlCol="0">
            <a:spAutoFit/>
          </a:bodyPr>
          <a:lstStyle/>
          <a:p>
            <a:pPr marL="1183005" marR="5080">
              <a:lnSpc>
                <a:spcPts val="4360"/>
              </a:lnSpc>
              <a:spcBef>
                <a:spcPts val="730"/>
              </a:spcBef>
            </a:pPr>
            <a:r>
              <a:rPr spc="155" dirty="0"/>
              <a:t>Distribution</a:t>
            </a:r>
            <a:r>
              <a:rPr spc="-260" dirty="0"/>
              <a:t> </a:t>
            </a:r>
            <a:r>
              <a:rPr spc="100" dirty="0"/>
              <a:t>of</a:t>
            </a:r>
            <a:r>
              <a:rPr spc="-260" dirty="0"/>
              <a:t> </a:t>
            </a:r>
            <a:r>
              <a:rPr spc="270" dirty="0"/>
              <a:t>the</a:t>
            </a:r>
            <a:r>
              <a:rPr spc="-254" dirty="0"/>
              <a:t> </a:t>
            </a:r>
            <a:r>
              <a:rPr spc="95" dirty="0"/>
              <a:t>Top</a:t>
            </a:r>
            <a:r>
              <a:rPr spc="-260" dirty="0"/>
              <a:t> </a:t>
            </a:r>
            <a:r>
              <a:rPr spc="385" dirty="0"/>
              <a:t>5</a:t>
            </a:r>
            <a:r>
              <a:rPr spc="-260" dirty="0"/>
              <a:t> </a:t>
            </a:r>
            <a:r>
              <a:rPr spc="170" dirty="0"/>
              <a:t>Tracks</a:t>
            </a:r>
            <a:r>
              <a:rPr spc="-254" dirty="0"/>
              <a:t> </a:t>
            </a:r>
            <a:r>
              <a:rPr spc="254" dirty="0"/>
              <a:t>as</a:t>
            </a:r>
            <a:r>
              <a:rPr spc="-260" dirty="0"/>
              <a:t> </a:t>
            </a:r>
            <a:r>
              <a:rPr spc="500" dirty="0"/>
              <a:t>a</a:t>
            </a:r>
            <a:r>
              <a:rPr spc="-254" dirty="0"/>
              <a:t> </a:t>
            </a:r>
            <a:r>
              <a:rPr spc="175" dirty="0"/>
              <a:t>proportion</a:t>
            </a:r>
            <a:r>
              <a:rPr spc="-260" dirty="0"/>
              <a:t> </a:t>
            </a:r>
            <a:r>
              <a:rPr spc="75" dirty="0"/>
              <a:t>of </a:t>
            </a:r>
            <a:r>
              <a:rPr spc="245" dirty="0"/>
              <a:t>total</a:t>
            </a:r>
            <a:r>
              <a:rPr spc="-260" dirty="0"/>
              <a:t> </a:t>
            </a:r>
            <a:r>
              <a:rPr spc="235" dirty="0"/>
              <a:t>tracks</a:t>
            </a:r>
            <a:r>
              <a:rPr spc="-260" dirty="0"/>
              <a:t> </a:t>
            </a:r>
            <a:r>
              <a:rPr spc="114" dirty="0"/>
              <a:t>for</a:t>
            </a:r>
            <a:r>
              <a:rPr spc="-260" dirty="0"/>
              <a:t> </a:t>
            </a:r>
            <a:r>
              <a:rPr spc="270" dirty="0"/>
              <a:t>the</a:t>
            </a:r>
            <a:r>
              <a:rPr spc="-260" dirty="0"/>
              <a:t> </a:t>
            </a:r>
            <a:r>
              <a:rPr spc="95" dirty="0"/>
              <a:t>Top</a:t>
            </a:r>
            <a:r>
              <a:rPr spc="-254" dirty="0"/>
              <a:t> </a:t>
            </a:r>
            <a:r>
              <a:rPr spc="-170" dirty="0"/>
              <a:t>10</a:t>
            </a:r>
            <a:r>
              <a:rPr spc="-260" dirty="0"/>
              <a:t> </a:t>
            </a:r>
            <a:r>
              <a:rPr spc="114" dirty="0"/>
              <a:t>Artists</a:t>
            </a: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60756" y="2356703"/>
            <a:ext cx="99360" cy="993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60756" y="4807594"/>
            <a:ext cx="99360" cy="9936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60756" y="7258487"/>
            <a:ext cx="99360" cy="9936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732855" y="2148947"/>
            <a:ext cx="6534150" cy="69697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" marR="11430" algn="ctr">
              <a:lnSpc>
                <a:spcPct val="116500"/>
              </a:lnSpc>
              <a:spcBef>
                <a:spcPts val="95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Track</a:t>
            </a:r>
            <a:r>
              <a:rPr sz="2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Concentration</a:t>
            </a:r>
            <a:r>
              <a:rPr sz="2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Varies:</a:t>
            </a:r>
            <a:r>
              <a:rPr sz="2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Some</a:t>
            </a:r>
            <a:r>
              <a:rPr sz="2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artists </a:t>
            </a:r>
            <a:r>
              <a:rPr sz="23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(e.g.,</a:t>
            </a:r>
            <a:r>
              <a:rPr sz="23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Shreya</a:t>
            </a:r>
            <a:r>
              <a:rPr sz="23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Ghoshal,</a:t>
            </a:r>
            <a:r>
              <a:rPr sz="23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Justin</a:t>
            </a:r>
            <a:r>
              <a:rPr sz="23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Bieber,</a:t>
            </a:r>
            <a:r>
              <a:rPr sz="23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Billy </a:t>
            </a:r>
            <a:r>
              <a:rPr sz="2300" spc="180" dirty="0">
                <a:solidFill>
                  <a:srgbClr val="FFFFFF"/>
                </a:solidFill>
                <a:latin typeface="Lucida Sans Unicode"/>
                <a:cs typeface="Lucida Sans Unicode"/>
              </a:rPr>
              <a:t>Joel)</a:t>
            </a:r>
            <a:r>
              <a:rPr sz="23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show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28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very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uneven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distribution,</a:t>
            </a:r>
            <a:r>
              <a:rPr sz="23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229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few</a:t>
            </a:r>
            <a:r>
              <a:rPr sz="23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songs</a:t>
            </a:r>
            <a:r>
              <a:rPr sz="23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(large</a:t>
            </a:r>
            <a:r>
              <a:rPr sz="23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colored</a:t>
            </a:r>
            <a:r>
              <a:rPr sz="23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blocks)</a:t>
            </a:r>
            <a:r>
              <a:rPr sz="23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making</a:t>
            </a:r>
            <a:r>
              <a:rPr sz="23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up </a:t>
            </a:r>
            <a:r>
              <a:rPr sz="2300" spc="28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high</a:t>
            </a:r>
            <a:r>
              <a:rPr sz="23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proportion</a:t>
            </a:r>
            <a:r>
              <a:rPr sz="23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their</a:t>
            </a:r>
            <a:r>
              <a:rPr sz="23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total</a:t>
            </a:r>
            <a:r>
              <a:rPr sz="23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</a:t>
            </a:r>
            <a:r>
              <a:rPr sz="2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3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dataset.</a:t>
            </a:r>
            <a:endParaRPr sz="2300">
              <a:latin typeface="Lucida Sans Unicode"/>
              <a:cs typeface="Lucida Sans Unicode"/>
            </a:endParaRPr>
          </a:p>
          <a:p>
            <a:pPr marL="12065" marR="5080" indent="-635" algn="ctr">
              <a:lnSpc>
                <a:spcPct val="116500"/>
              </a:lnSpc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Track</a:t>
            </a:r>
            <a:r>
              <a:rPr sz="2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Diversity:</a:t>
            </a:r>
            <a:r>
              <a:rPr sz="2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Other</a:t>
            </a:r>
            <a:r>
              <a:rPr sz="2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artists</a:t>
            </a:r>
            <a:r>
              <a:rPr sz="2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(e.g.,</a:t>
            </a:r>
            <a:r>
              <a:rPr sz="2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Shankar </a:t>
            </a:r>
            <a:r>
              <a:rPr sz="23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Mahadevan,</a:t>
            </a:r>
            <a:r>
              <a:rPr sz="23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Taylor</a:t>
            </a:r>
            <a:r>
              <a:rPr sz="23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Swift,</a:t>
            </a:r>
            <a:r>
              <a:rPr sz="23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Blake</a:t>
            </a:r>
            <a:r>
              <a:rPr sz="23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Neely)</a:t>
            </a:r>
            <a:r>
              <a:rPr sz="23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show </a:t>
            </a:r>
            <a:r>
              <a:rPr sz="2300" spc="28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more</a:t>
            </a:r>
            <a:r>
              <a:rPr sz="2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even</a:t>
            </a:r>
            <a:r>
              <a:rPr sz="2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distribution</a:t>
            </a:r>
            <a:r>
              <a:rPr sz="23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across</a:t>
            </a:r>
            <a:r>
              <a:rPr sz="2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their</a:t>
            </a:r>
            <a:r>
              <a:rPr sz="23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top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</a:t>
            </a:r>
            <a:r>
              <a:rPr sz="23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(smaller,</a:t>
            </a:r>
            <a:r>
              <a:rPr sz="23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more</a:t>
            </a:r>
            <a:r>
              <a:rPr sz="23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equal-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sized</a:t>
            </a:r>
            <a:r>
              <a:rPr sz="23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colored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blocks),</a:t>
            </a:r>
            <a:r>
              <a:rPr sz="2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indicating</a:t>
            </a:r>
            <a:r>
              <a:rPr sz="2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28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broader</a:t>
            </a:r>
            <a:r>
              <a:rPr sz="2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variety</a:t>
            </a:r>
            <a:r>
              <a:rPr sz="23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3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popular</a:t>
            </a:r>
            <a:r>
              <a:rPr sz="2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songs</a:t>
            </a:r>
            <a:r>
              <a:rPr sz="2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driving</a:t>
            </a:r>
            <a:r>
              <a:rPr sz="2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their</a:t>
            </a:r>
            <a:r>
              <a:rPr sz="2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total</a:t>
            </a:r>
            <a:r>
              <a:rPr sz="2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track</a:t>
            </a:r>
            <a:r>
              <a:rPr sz="2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count.</a:t>
            </a:r>
            <a:endParaRPr sz="2300">
              <a:latin typeface="Lucida Sans Unicode"/>
              <a:cs typeface="Lucida Sans Unicode"/>
            </a:endParaRPr>
          </a:p>
          <a:p>
            <a:pPr marL="116839" marR="109220" algn="ctr">
              <a:lnSpc>
                <a:spcPct val="116500"/>
              </a:lnSpc>
              <a:spcBef>
                <a:spcPts val="5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Key</a:t>
            </a:r>
            <a:r>
              <a:rPr sz="23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Insight:</a:t>
            </a:r>
            <a:r>
              <a:rPr sz="23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3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chart</a:t>
            </a:r>
            <a:r>
              <a:rPr sz="23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highlights</a:t>
            </a:r>
            <a:r>
              <a:rPr sz="23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which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artists'</a:t>
            </a:r>
            <a:r>
              <a:rPr sz="23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popularity</a:t>
            </a:r>
            <a:r>
              <a:rPr sz="2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heavily</a:t>
            </a:r>
            <a:r>
              <a:rPr sz="2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reliant</a:t>
            </a:r>
            <a:r>
              <a:rPr sz="2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28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few </a:t>
            </a:r>
            <a:r>
              <a:rPr sz="23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dominant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</a:t>
            </a:r>
            <a:r>
              <a:rPr sz="23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versus</a:t>
            </a:r>
            <a:r>
              <a:rPr sz="23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those</a:t>
            </a:r>
            <a:r>
              <a:rPr sz="23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whose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popularity</a:t>
            </a:r>
            <a:r>
              <a:rPr sz="23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3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driven</a:t>
            </a:r>
            <a:r>
              <a:rPr sz="23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3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28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larger</a:t>
            </a:r>
            <a:r>
              <a:rPr sz="23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catalog</a:t>
            </a:r>
            <a:r>
              <a:rPr sz="23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well-performing</a:t>
            </a:r>
            <a:r>
              <a:rPr sz="2300" spc="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songs.</a:t>
            </a:r>
            <a:endParaRPr sz="2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981433" y="1028700"/>
            <a:ext cx="556260" cy="317500"/>
            <a:chOff x="16981433" y="1028700"/>
            <a:chExt cx="556260" cy="317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1433" y="1028700"/>
              <a:ext cx="555730" cy="799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69450" y="1147666"/>
              <a:ext cx="467714" cy="799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45198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836385" y="980052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7110" y="2502297"/>
            <a:ext cx="10258424" cy="58197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08447" y="760349"/>
            <a:ext cx="8247380" cy="653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95" dirty="0"/>
              <a:t>Top</a:t>
            </a:r>
            <a:r>
              <a:rPr spc="-260" dirty="0"/>
              <a:t> </a:t>
            </a:r>
            <a:r>
              <a:rPr spc="-170" dirty="0"/>
              <a:t>10</a:t>
            </a:r>
            <a:r>
              <a:rPr spc="-254" dirty="0"/>
              <a:t> </a:t>
            </a:r>
            <a:r>
              <a:rPr spc="125" dirty="0"/>
              <a:t>Artists</a:t>
            </a:r>
            <a:r>
              <a:rPr spc="-260" dirty="0"/>
              <a:t> </a:t>
            </a:r>
            <a:r>
              <a:rPr spc="155" dirty="0"/>
              <a:t>vs</a:t>
            </a:r>
            <a:r>
              <a:rPr spc="-254" dirty="0"/>
              <a:t> </a:t>
            </a:r>
            <a:r>
              <a:rPr spc="95" dirty="0"/>
              <a:t>Top</a:t>
            </a:r>
            <a:r>
              <a:rPr spc="-254" dirty="0"/>
              <a:t> </a:t>
            </a:r>
            <a:r>
              <a:rPr spc="-170" dirty="0"/>
              <a:t>10</a:t>
            </a:r>
            <a:r>
              <a:rPr spc="-260" dirty="0"/>
              <a:t> </a:t>
            </a:r>
            <a:r>
              <a:rPr spc="215" dirty="0"/>
              <a:t>Albums</a:t>
            </a: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43610" y="554884"/>
            <a:ext cx="88242" cy="8824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43610" y="2368760"/>
            <a:ext cx="88242" cy="8824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43610" y="4182635"/>
            <a:ext cx="88242" cy="8824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43610" y="5633736"/>
            <a:ext cx="88242" cy="8824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43610" y="7447612"/>
            <a:ext cx="88242" cy="8824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186599" y="368954"/>
            <a:ext cx="5800090" cy="9095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5735" marR="158115" algn="ctr">
              <a:lnSpc>
                <a:spcPct val="116100"/>
              </a:lnSpc>
              <a:spcBef>
                <a:spcPts val="95"/>
              </a:spcBef>
            </a:pP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Strong</a:t>
            </a:r>
            <a:r>
              <a:rPr sz="20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Artist-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Album</a:t>
            </a:r>
            <a:r>
              <a:rPr sz="20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Dominance:</a:t>
            </a:r>
            <a:r>
              <a:rPr sz="20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0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data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shows</a:t>
            </a:r>
            <a:r>
              <a:rPr sz="20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clear,</a:t>
            </a:r>
            <a:r>
              <a:rPr sz="20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concentrated</a:t>
            </a:r>
            <a:r>
              <a:rPr sz="20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relationships.</a:t>
            </a:r>
            <a:endParaRPr sz="2050">
              <a:latin typeface="Lucida Sans Unicode"/>
              <a:cs typeface="Lucida Sans Unicode"/>
            </a:endParaRPr>
          </a:p>
          <a:p>
            <a:pPr marL="24765" marR="17145" algn="ctr">
              <a:lnSpc>
                <a:spcPct val="116100"/>
              </a:lnSpc>
              <a:spcBef>
                <a:spcPts val="5"/>
              </a:spcBef>
            </a:pPr>
            <a:r>
              <a:rPr sz="20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Artists</a:t>
            </a:r>
            <a:r>
              <a:rPr sz="20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generally</a:t>
            </a:r>
            <a:r>
              <a:rPr sz="20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dominate</a:t>
            </a:r>
            <a:r>
              <a:rPr sz="20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2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single</a:t>
            </a:r>
            <a:r>
              <a:rPr sz="20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album</a:t>
            </a:r>
            <a:r>
              <a:rPr sz="20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list,</a:t>
            </a:r>
            <a:r>
              <a:rPr sz="20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most</a:t>
            </a:r>
            <a:r>
              <a:rPr sz="20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cells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showing</a:t>
            </a:r>
            <a:r>
              <a:rPr sz="20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zero 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interaction.</a:t>
            </a:r>
            <a:endParaRPr sz="2050">
              <a:latin typeface="Lucida Sans Unicode"/>
              <a:cs typeface="Lucida Sans Unicode"/>
            </a:endParaRPr>
          </a:p>
          <a:p>
            <a:pPr marL="12700" marR="5080" algn="ctr">
              <a:lnSpc>
                <a:spcPct val="116100"/>
              </a:lnSpc>
            </a:pP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Taylor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Swift's</a:t>
            </a:r>
            <a:r>
              <a:rPr sz="20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High Concentration:</a:t>
            </a:r>
            <a:r>
              <a:rPr sz="20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Taylor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Swift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has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highest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single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concentration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tracks,</a:t>
            </a:r>
            <a:r>
              <a:rPr sz="2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0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64</a:t>
            </a:r>
            <a:r>
              <a:rPr sz="20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</a:t>
            </a:r>
            <a:r>
              <a:rPr sz="20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sz="2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0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folklore:</a:t>
            </a:r>
            <a:r>
              <a:rPr sz="20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long</a:t>
            </a:r>
            <a:r>
              <a:rPr sz="205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pond</a:t>
            </a:r>
            <a:r>
              <a:rPr sz="20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studio</a:t>
            </a:r>
            <a:r>
              <a:rPr sz="20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sessions</a:t>
            </a:r>
            <a:r>
              <a:rPr sz="20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(deluxe</a:t>
            </a:r>
            <a:r>
              <a:rPr sz="20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edition) </a:t>
            </a:r>
            <a:r>
              <a:rPr sz="205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50</a:t>
            </a:r>
            <a:r>
              <a:rPr sz="2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</a:t>
            </a:r>
            <a:r>
              <a:rPr sz="2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sz="2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Red</a:t>
            </a:r>
            <a:r>
              <a:rPr sz="2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(Taylor's</a:t>
            </a:r>
            <a:r>
              <a:rPr sz="2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Version).</a:t>
            </a:r>
            <a:endParaRPr sz="2050">
              <a:latin typeface="Lucida Sans Unicode"/>
              <a:cs typeface="Lucida Sans Unicode"/>
            </a:endParaRPr>
          </a:p>
          <a:p>
            <a:pPr marL="28575" marR="20955" algn="ctr">
              <a:lnSpc>
                <a:spcPct val="116100"/>
              </a:lnSpc>
            </a:pPr>
            <a:r>
              <a:rPr sz="20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Billy</a:t>
            </a:r>
            <a:r>
              <a:rPr sz="20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Joel's</a:t>
            </a:r>
            <a:r>
              <a:rPr sz="20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Catalog:</a:t>
            </a:r>
            <a:r>
              <a:rPr sz="20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Billy</a:t>
            </a:r>
            <a:r>
              <a:rPr sz="20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Joel's</a:t>
            </a:r>
            <a:r>
              <a:rPr sz="20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contribution</a:t>
            </a:r>
            <a:r>
              <a:rPr sz="20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sz="20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concentrated</a:t>
            </a:r>
            <a:r>
              <a:rPr sz="20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0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0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compilation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 album,</a:t>
            </a:r>
            <a:r>
              <a:rPr sz="20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50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Years</a:t>
            </a:r>
            <a:r>
              <a:rPr sz="20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0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Piano</a:t>
            </a:r>
            <a:r>
              <a:rPr sz="2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Man,</a:t>
            </a:r>
            <a:r>
              <a:rPr sz="20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accounting</a:t>
            </a:r>
            <a:r>
              <a:rPr sz="2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49 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tracks.</a:t>
            </a:r>
            <a:endParaRPr sz="2050">
              <a:latin typeface="Lucida Sans Unicode"/>
              <a:cs typeface="Lucida Sans Unicode"/>
            </a:endParaRPr>
          </a:p>
          <a:p>
            <a:pPr marL="17780" marR="9525" indent="-635" algn="ctr">
              <a:lnSpc>
                <a:spcPct val="116100"/>
              </a:lnSpc>
            </a:pPr>
            <a:r>
              <a:rPr sz="20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Soundtrack</a:t>
            </a:r>
            <a:r>
              <a:rPr sz="20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Specialists:</a:t>
            </a:r>
            <a:r>
              <a:rPr sz="20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Artists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like</a:t>
            </a:r>
            <a:r>
              <a:rPr sz="20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Daniel </a:t>
            </a:r>
            <a:r>
              <a:rPr sz="20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Pemberton</a:t>
            </a:r>
            <a:r>
              <a:rPr sz="2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(Spider-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Man:</a:t>
            </a:r>
            <a:r>
              <a:rPr sz="20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Into</a:t>
            </a:r>
            <a:r>
              <a:rPr sz="2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0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Spider- </a:t>
            </a:r>
            <a:r>
              <a:rPr sz="20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Verse)</a:t>
            </a:r>
            <a:r>
              <a:rPr sz="20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0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Ramin</a:t>
            </a:r>
            <a:r>
              <a:rPr sz="20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Djawadi</a:t>
            </a:r>
            <a:r>
              <a:rPr sz="20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(House</a:t>
            </a:r>
            <a:r>
              <a:rPr sz="20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0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0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Dragon)</a:t>
            </a:r>
            <a:r>
              <a:rPr sz="20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show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clear</a:t>
            </a:r>
            <a:r>
              <a:rPr sz="20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specialization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0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their </a:t>
            </a:r>
            <a:r>
              <a:rPr sz="20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respective</a:t>
            </a:r>
            <a:r>
              <a:rPr sz="20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soundtracks,</a:t>
            </a:r>
            <a:r>
              <a:rPr sz="20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0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44</a:t>
            </a:r>
            <a:r>
              <a:rPr sz="20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</a:t>
            </a:r>
            <a:r>
              <a:rPr sz="20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each.</a:t>
            </a:r>
            <a:endParaRPr sz="2050">
              <a:latin typeface="Lucida Sans Unicode"/>
              <a:cs typeface="Lucida Sans Unicode"/>
            </a:endParaRPr>
          </a:p>
          <a:p>
            <a:pPr marL="111125" marR="103505" algn="ctr">
              <a:lnSpc>
                <a:spcPct val="116100"/>
              </a:lnSpc>
            </a:pP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Key</a:t>
            </a:r>
            <a:r>
              <a:rPr sz="2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Takeaway:</a:t>
            </a:r>
            <a:r>
              <a:rPr sz="2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0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top</a:t>
            </a:r>
            <a:r>
              <a:rPr sz="2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artists'</a:t>
            </a:r>
            <a:r>
              <a:rPr sz="20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track</a:t>
            </a:r>
            <a:r>
              <a:rPr sz="2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counts </a:t>
            </a:r>
            <a:r>
              <a:rPr sz="205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0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not</a:t>
            </a:r>
            <a:r>
              <a:rPr sz="2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broadly</a:t>
            </a:r>
            <a:r>
              <a:rPr sz="2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distributed</a:t>
            </a:r>
            <a:r>
              <a:rPr sz="2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across</a:t>
            </a:r>
            <a:r>
              <a:rPr sz="2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many </a:t>
            </a:r>
            <a:r>
              <a:rPr sz="20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albums;</a:t>
            </a:r>
            <a:r>
              <a:rPr sz="2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instead,</a:t>
            </a:r>
            <a:r>
              <a:rPr sz="2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they</a:t>
            </a:r>
            <a:r>
              <a:rPr sz="2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0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heavily </a:t>
            </a:r>
            <a:r>
              <a:rPr sz="20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concentrated</a:t>
            </a:r>
            <a:r>
              <a:rPr sz="2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0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specific,</a:t>
            </a:r>
            <a:r>
              <a:rPr sz="2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successful,</a:t>
            </a:r>
            <a:r>
              <a:rPr sz="20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or </a:t>
            </a:r>
            <a:r>
              <a:rPr sz="20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comprehensive</a:t>
            </a:r>
            <a:r>
              <a:rPr sz="20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release</a:t>
            </a:r>
            <a:r>
              <a:rPr sz="20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packages</a:t>
            </a:r>
            <a:r>
              <a:rPr sz="20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(deluxe editions,</a:t>
            </a:r>
            <a:r>
              <a:rPr sz="20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compilations,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50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soundtracks).</a:t>
            </a:r>
            <a:endParaRPr sz="20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52002" y="4656151"/>
            <a:ext cx="44894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04276" y="5827895"/>
            <a:ext cx="334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48267" y="3617661"/>
            <a:ext cx="2667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 marR="5080">
              <a:lnSpc>
                <a:spcPts val="9450"/>
              </a:lnSpc>
              <a:spcBef>
                <a:spcPts val="1445"/>
              </a:spcBef>
            </a:pPr>
            <a:r>
              <a:rPr sz="8900" spc="535" dirty="0"/>
              <a:t>Multivariate </a:t>
            </a:r>
            <a:r>
              <a:rPr sz="8900" spc="320" dirty="0"/>
              <a:t>Analysis</a:t>
            </a:r>
            <a:endParaRPr sz="8900"/>
          </a:p>
        </p:txBody>
      </p:sp>
      <p:sp>
        <p:nvSpPr>
          <p:cNvPr id="6" name="object 6"/>
          <p:cNvSpPr txBox="1"/>
          <p:nvPr/>
        </p:nvSpPr>
        <p:spPr>
          <a:xfrm>
            <a:off x="3351693" y="6805941"/>
            <a:ext cx="440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Lucida Sans Unicode"/>
                <a:cs typeface="Lucida Sans Unicode"/>
              </a:rPr>
              <a:t>ore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817455" y="2365382"/>
            <a:ext cx="5561330" cy="5714365"/>
            <a:chOff x="9817455" y="2365382"/>
            <a:chExt cx="5561330" cy="57143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20596" y="3241333"/>
              <a:ext cx="3965819" cy="3962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7455" y="2365382"/>
              <a:ext cx="2780472" cy="27804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7928" y="5299030"/>
              <a:ext cx="2780472" cy="27804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84119" y="2796728"/>
              <a:ext cx="2107866" cy="21078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38433" y="5509091"/>
              <a:ext cx="2107865" cy="2107865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2016" y="2197602"/>
            <a:ext cx="13725524" cy="77247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7801" rIns="0" bIns="0" rtlCol="0">
            <a:spAutoFit/>
          </a:bodyPr>
          <a:lstStyle/>
          <a:p>
            <a:pPr marL="1510665" marR="5080">
              <a:lnSpc>
                <a:spcPts val="4360"/>
              </a:lnSpc>
              <a:spcBef>
                <a:spcPts val="730"/>
              </a:spcBef>
            </a:pPr>
            <a:r>
              <a:rPr spc="95" dirty="0"/>
              <a:t>Top</a:t>
            </a:r>
            <a:r>
              <a:rPr spc="-260" dirty="0"/>
              <a:t> </a:t>
            </a:r>
            <a:r>
              <a:rPr spc="-170" dirty="0"/>
              <a:t>10</a:t>
            </a:r>
            <a:r>
              <a:rPr spc="-254" dirty="0"/>
              <a:t> </a:t>
            </a:r>
            <a:r>
              <a:rPr spc="190" dirty="0"/>
              <a:t>artists</a:t>
            </a:r>
            <a:r>
              <a:rPr spc="-254" dirty="0"/>
              <a:t> </a:t>
            </a:r>
            <a:r>
              <a:rPr spc="290" dirty="0"/>
              <a:t>by</a:t>
            </a:r>
            <a:r>
              <a:rPr spc="-260" dirty="0"/>
              <a:t> </a:t>
            </a:r>
            <a:r>
              <a:rPr spc="275" dirty="0"/>
              <a:t>track</a:t>
            </a:r>
            <a:r>
              <a:rPr spc="-254" dirty="0"/>
              <a:t> </a:t>
            </a:r>
            <a:r>
              <a:rPr spc="225" dirty="0"/>
              <a:t>count</a:t>
            </a:r>
            <a:r>
              <a:rPr spc="-254" dirty="0"/>
              <a:t> </a:t>
            </a:r>
            <a:r>
              <a:rPr spc="160" dirty="0"/>
              <a:t>across</a:t>
            </a:r>
            <a:r>
              <a:rPr spc="-254" dirty="0"/>
              <a:t> </a:t>
            </a:r>
            <a:r>
              <a:rPr spc="204" dirty="0"/>
              <a:t>their</a:t>
            </a:r>
            <a:r>
              <a:rPr spc="-260" dirty="0"/>
              <a:t> </a:t>
            </a:r>
            <a:r>
              <a:rPr spc="220" dirty="0"/>
              <a:t>top</a:t>
            </a:r>
            <a:r>
              <a:rPr spc="-254" dirty="0"/>
              <a:t> </a:t>
            </a:r>
            <a:r>
              <a:rPr spc="335" dirty="0"/>
              <a:t>5 </a:t>
            </a:r>
            <a:r>
              <a:rPr spc="290" dirty="0"/>
              <a:t>albums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591583" y="1028700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56424" y="878997"/>
            <a:ext cx="3812540" cy="653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20" dirty="0"/>
              <a:t>Interpretation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5630" y="1890189"/>
            <a:ext cx="134455" cy="13445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5630" y="4003058"/>
            <a:ext cx="134455" cy="13445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5630" y="6115927"/>
            <a:ext cx="134455" cy="13445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5630" y="8228796"/>
            <a:ext cx="134455" cy="13445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742748" y="1627576"/>
            <a:ext cx="14740890" cy="8477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769" marR="57150" indent="-635" algn="ctr">
              <a:lnSpc>
                <a:spcPct val="115500"/>
              </a:lnSpc>
              <a:spcBef>
                <a:spcPts val="95"/>
              </a:spcBef>
            </a:pPr>
            <a:r>
              <a:rPr sz="3000" b="1" spc="90" dirty="0">
                <a:solidFill>
                  <a:srgbClr val="FFFFFF"/>
                </a:solidFill>
                <a:latin typeface="Arial"/>
                <a:cs typeface="Arial"/>
              </a:rPr>
              <a:t>Diversification</a:t>
            </a:r>
            <a:r>
              <a:rPr sz="30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30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Artists</a:t>
            </a:r>
            <a:r>
              <a:rPr sz="3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like</a:t>
            </a:r>
            <a:r>
              <a:rPr sz="3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Taylor</a:t>
            </a:r>
            <a:r>
              <a:rPr sz="3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Swift</a:t>
            </a:r>
            <a:r>
              <a:rPr sz="30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8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Shreya</a:t>
            </a:r>
            <a:r>
              <a:rPr sz="3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Ghoshal</a:t>
            </a:r>
            <a:r>
              <a:rPr sz="3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exhibit</a:t>
            </a:r>
            <a:r>
              <a:rPr sz="30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high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diversification,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3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no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single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album</a:t>
            </a:r>
            <a:r>
              <a:rPr sz="3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dominating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(all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top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albums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contribute </a:t>
            </a:r>
            <a:r>
              <a:rPr sz="30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between</a:t>
            </a:r>
            <a:r>
              <a:rPr sz="3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320" dirty="0">
                <a:solidFill>
                  <a:srgbClr val="FFFFFF"/>
                </a:solidFill>
                <a:latin typeface="Lucida Sans Unicode"/>
                <a:cs typeface="Lucida Sans Unicode"/>
              </a:rPr>
              <a:t>17%</a:t>
            </a:r>
            <a:r>
              <a:rPr sz="3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8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30%).</a:t>
            </a:r>
            <a:r>
              <a:rPr sz="3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sz="3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indicates</a:t>
            </a:r>
            <a:r>
              <a:rPr sz="3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36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pattern</a:t>
            </a:r>
            <a:r>
              <a:rPr sz="3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releasing</a:t>
            </a:r>
            <a:r>
              <a:rPr sz="3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multiple </a:t>
            </a:r>
            <a:r>
              <a:rPr sz="30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substantial</a:t>
            </a:r>
            <a:r>
              <a:rPr sz="30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albums.</a:t>
            </a:r>
            <a:endParaRPr sz="3000">
              <a:latin typeface="Lucida Sans Unicode"/>
              <a:cs typeface="Lucida Sans Unicode"/>
            </a:endParaRPr>
          </a:p>
          <a:p>
            <a:pPr marL="27940" marR="20320" indent="-635" algn="ctr">
              <a:lnSpc>
                <a:spcPct val="115500"/>
              </a:lnSpc>
              <a:spcBef>
                <a:spcPts val="5"/>
              </a:spcBef>
            </a:pPr>
            <a:r>
              <a:rPr sz="3000" b="1" spc="125" dirty="0">
                <a:solidFill>
                  <a:srgbClr val="FFFFFF"/>
                </a:solidFill>
                <a:latin typeface="Arial"/>
                <a:cs typeface="Arial"/>
              </a:rPr>
              <a:t>Concentration</a:t>
            </a:r>
            <a:r>
              <a:rPr sz="30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3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Other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artists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show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slight</a:t>
            </a:r>
            <a:r>
              <a:rPr sz="3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concentration,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where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one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album </a:t>
            </a:r>
            <a:r>
              <a:rPr sz="30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accounts</a:t>
            </a:r>
            <a:r>
              <a:rPr sz="30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30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36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0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larger</a:t>
            </a:r>
            <a:r>
              <a:rPr sz="30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share</a:t>
            </a:r>
            <a:r>
              <a:rPr sz="30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0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0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total</a:t>
            </a:r>
            <a:r>
              <a:rPr sz="30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</a:t>
            </a:r>
            <a:r>
              <a:rPr sz="30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sz="30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0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top</a:t>
            </a:r>
            <a:r>
              <a:rPr sz="30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five.</a:t>
            </a:r>
            <a:r>
              <a:rPr sz="30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30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instance, </a:t>
            </a:r>
            <a:r>
              <a:rPr sz="3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Alan</a:t>
            </a:r>
            <a:r>
              <a:rPr sz="30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Silvestri's</a:t>
            </a:r>
            <a:r>
              <a:rPr sz="30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8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0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Billy</a:t>
            </a:r>
            <a:r>
              <a:rPr sz="30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Joel's</a:t>
            </a:r>
            <a:r>
              <a:rPr sz="30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largest</a:t>
            </a:r>
            <a:r>
              <a:rPr sz="30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individual</a:t>
            </a:r>
            <a:r>
              <a:rPr sz="30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albums</a:t>
            </a:r>
            <a:r>
              <a:rPr sz="30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contribute</a:t>
            </a:r>
            <a:r>
              <a:rPr sz="30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nearly</a:t>
            </a:r>
            <a:r>
              <a:rPr sz="30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25% </a:t>
            </a:r>
            <a:r>
              <a:rPr sz="30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each.</a:t>
            </a:r>
            <a:endParaRPr sz="3000">
              <a:latin typeface="Lucida Sans Unicode"/>
              <a:cs typeface="Lucida Sans Unicode"/>
            </a:endParaRPr>
          </a:p>
          <a:p>
            <a:pPr marL="70485" marR="62865" indent="-635" algn="ctr">
              <a:lnSpc>
                <a:spcPct val="115500"/>
              </a:lnSpc>
            </a:pPr>
            <a:r>
              <a:rPr sz="3000" b="1" spc="120" dirty="0">
                <a:solidFill>
                  <a:srgbClr val="FFFFFF"/>
                </a:solidFill>
                <a:latin typeface="Arial"/>
                <a:cs typeface="Arial"/>
              </a:rPr>
              <a:t>Genre</a:t>
            </a:r>
            <a:r>
              <a:rPr sz="3000" b="1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85" dirty="0">
                <a:solidFill>
                  <a:srgbClr val="FFFFFF"/>
                </a:solidFill>
                <a:latin typeface="Arial"/>
                <a:cs typeface="Arial"/>
              </a:rPr>
              <a:t>Influence</a:t>
            </a:r>
            <a:r>
              <a:rPr sz="30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3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Soundtrack</a:t>
            </a:r>
            <a:r>
              <a:rPr sz="3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composers</a:t>
            </a:r>
            <a:r>
              <a:rPr sz="3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(e.g.,</a:t>
            </a:r>
            <a:r>
              <a:rPr sz="3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Ramin</a:t>
            </a:r>
            <a:r>
              <a:rPr sz="3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Djawadi,</a:t>
            </a:r>
            <a:r>
              <a:rPr sz="3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Alan</a:t>
            </a:r>
            <a:r>
              <a:rPr sz="3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Silvestri)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frequently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top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0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list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due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30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nature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0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their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work—</a:t>
            </a:r>
            <a:r>
              <a:rPr sz="30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scores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often</a:t>
            </a:r>
            <a:r>
              <a:rPr sz="30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80" dirty="0">
                <a:solidFill>
                  <a:srgbClr val="FFFFFF"/>
                </a:solidFill>
                <a:latin typeface="Lucida Sans Unicode"/>
                <a:cs typeface="Lucida Sans Unicode"/>
              </a:rPr>
              <a:t>have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high </a:t>
            </a:r>
            <a:r>
              <a:rPr sz="3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track</a:t>
            </a:r>
            <a:r>
              <a:rPr sz="3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counts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across</a:t>
            </a:r>
            <a:r>
              <a:rPr sz="3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multiple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seasons</a:t>
            </a:r>
            <a:r>
              <a:rPr sz="3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extended</a:t>
            </a:r>
            <a:r>
              <a:rPr sz="3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editions,</a:t>
            </a:r>
            <a:r>
              <a:rPr sz="3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driving</a:t>
            </a:r>
            <a:r>
              <a:rPr sz="30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their </a:t>
            </a:r>
            <a:r>
              <a:rPr sz="3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overall</a:t>
            </a:r>
            <a:r>
              <a:rPr sz="30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total.</a:t>
            </a:r>
            <a:endParaRPr sz="3000">
              <a:latin typeface="Lucida Sans Unicode"/>
              <a:cs typeface="Lucida Sans Unicode"/>
            </a:endParaRPr>
          </a:p>
          <a:p>
            <a:pPr marL="12065" marR="5080" indent="-635" algn="ctr">
              <a:lnSpc>
                <a:spcPct val="115500"/>
              </a:lnSpc>
            </a:pPr>
            <a:r>
              <a:rPr sz="3000" b="1" spc="70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sz="300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190" dirty="0">
                <a:solidFill>
                  <a:srgbClr val="FFFFFF"/>
                </a:solidFill>
                <a:latin typeface="Arial"/>
                <a:cs typeface="Arial"/>
              </a:rPr>
              <a:t>Album</a:t>
            </a:r>
            <a:r>
              <a:rPr sz="300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145" dirty="0">
                <a:solidFill>
                  <a:srgbClr val="FFFFFF"/>
                </a:solidFill>
                <a:latin typeface="Arial"/>
                <a:cs typeface="Arial"/>
              </a:rPr>
              <a:t>Variance</a:t>
            </a:r>
            <a:r>
              <a:rPr sz="300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sz="3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contribution</a:t>
            </a:r>
            <a:r>
              <a:rPr sz="3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top</a:t>
            </a:r>
            <a:r>
              <a:rPr sz="3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individual</a:t>
            </a:r>
            <a:r>
              <a:rPr sz="3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album</a:t>
            </a:r>
            <a:r>
              <a:rPr sz="30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varies </a:t>
            </a:r>
            <a:r>
              <a:rPr sz="3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widely</a:t>
            </a:r>
            <a:r>
              <a:rPr sz="30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80" dirty="0">
                <a:solidFill>
                  <a:srgbClr val="FFFFFF"/>
                </a:solidFill>
                <a:latin typeface="Lucida Sans Unicode"/>
                <a:cs typeface="Lucida Sans Unicode"/>
              </a:rPr>
              <a:t>among</a:t>
            </a:r>
            <a:r>
              <a:rPr sz="30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artists,</a:t>
            </a:r>
            <a:r>
              <a:rPr sz="30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highlighting</a:t>
            </a:r>
            <a:r>
              <a:rPr sz="30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significant</a:t>
            </a:r>
            <a:r>
              <a:rPr sz="30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differences</a:t>
            </a:r>
            <a:r>
              <a:rPr sz="30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30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0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track</a:t>
            </a:r>
            <a:r>
              <a:rPr sz="30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quantity </a:t>
            </a:r>
            <a:r>
              <a:rPr sz="3000" spc="18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packaging</a:t>
            </a:r>
            <a:r>
              <a:rPr sz="3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strategy</a:t>
            </a:r>
            <a:r>
              <a:rPr sz="3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(deluxe</a:t>
            </a:r>
            <a:r>
              <a:rPr sz="3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vs.</a:t>
            </a:r>
            <a:r>
              <a:rPr sz="3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standard)</a:t>
            </a:r>
            <a:r>
              <a:rPr sz="3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within</a:t>
            </a:r>
            <a:r>
              <a:rPr sz="3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0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highest-</a:t>
            </a:r>
            <a:r>
              <a:rPr sz="3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ranking </a:t>
            </a:r>
            <a:r>
              <a:rPr sz="30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releases.</a:t>
            </a:r>
            <a:endParaRPr sz="3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928235" cy="10287000"/>
            <a:chOff x="0" y="0"/>
            <a:chExt cx="492823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909087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908972" y="0"/>
              <a:ext cx="0" cy="10287000"/>
            </a:xfrm>
            <a:custGeom>
              <a:avLst/>
              <a:gdLst/>
              <a:ahLst/>
              <a:cxnLst/>
              <a:rect l="l" t="t" r="r" b="b"/>
              <a:pathLst>
                <a:path h="10287000">
                  <a:moveTo>
                    <a:pt x="0" y="0"/>
                  </a:moveTo>
                  <a:lnTo>
                    <a:pt x="0" y="1028700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6493732" y="4525652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433059" y="761999"/>
                </a:moveTo>
                <a:lnTo>
                  <a:pt x="476944" y="753734"/>
                </a:lnTo>
                <a:lnTo>
                  <a:pt x="521033" y="739662"/>
                </a:lnTo>
                <a:lnTo>
                  <a:pt x="562625" y="720582"/>
                </a:lnTo>
                <a:lnTo>
                  <a:pt x="601362" y="696853"/>
                </a:lnTo>
                <a:lnTo>
                  <a:pt x="636885" y="668835"/>
                </a:lnTo>
                <a:lnTo>
                  <a:pt x="668835" y="636885"/>
                </a:lnTo>
                <a:lnTo>
                  <a:pt x="696853" y="601362"/>
                </a:lnTo>
                <a:lnTo>
                  <a:pt x="720582" y="562626"/>
                </a:lnTo>
                <a:lnTo>
                  <a:pt x="739661" y="521034"/>
                </a:lnTo>
                <a:lnTo>
                  <a:pt x="753734" y="476945"/>
                </a:lnTo>
                <a:lnTo>
                  <a:pt x="761999" y="433059"/>
                </a:lnTo>
              </a:path>
              <a:path w="762000" h="762000">
                <a:moveTo>
                  <a:pt x="761999" y="332363"/>
                </a:moveTo>
                <a:lnTo>
                  <a:pt x="753734" y="288477"/>
                </a:lnTo>
                <a:lnTo>
                  <a:pt x="739661" y="244388"/>
                </a:lnTo>
                <a:lnTo>
                  <a:pt x="720582" y="202796"/>
                </a:lnTo>
                <a:lnTo>
                  <a:pt x="696853" y="164060"/>
                </a:lnTo>
                <a:lnTo>
                  <a:pt x="668835" y="128537"/>
                </a:lnTo>
                <a:lnTo>
                  <a:pt x="636885" y="96587"/>
                </a:lnTo>
                <a:lnTo>
                  <a:pt x="601362" y="68569"/>
                </a:lnTo>
                <a:lnTo>
                  <a:pt x="562625" y="44840"/>
                </a:lnTo>
                <a:lnTo>
                  <a:pt x="521033" y="25760"/>
                </a:lnTo>
                <a:lnTo>
                  <a:pt x="476944" y="11688"/>
                </a:lnTo>
                <a:lnTo>
                  <a:pt x="430717" y="2981"/>
                </a:lnTo>
                <a:lnTo>
                  <a:pt x="382711" y="0"/>
                </a:lnTo>
                <a:lnTo>
                  <a:pt x="334704" y="2981"/>
                </a:lnTo>
                <a:lnTo>
                  <a:pt x="288477" y="11688"/>
                </a:lnTo>
                <a:lnTo>
                  <a:pt x="244388" y="25761"/>
                </a:lnTo>
                <a:lnTo>
                  <a:pt x="202796" y="44840"/>
                </a:lnTo>
                <a:lnTo>
                  <a:pt x="164059" y="68569"/>
                </a:lnTo>
                <a:lnTo>
                  <a:pt x="128537" y="96587"/>
                </a:lnTo>
                <a:lnTo>
                  <a:pt x="96587" y="128537"/>
                </a:lnTo>
                <a:lnTo>
                  <a:pt x="68569" y="164060"/>
                </a:lnTo>
                <a:lnTo>
                  <a:pt x="44840" y="202797"/>
                </a:lnTo>
                <a:lnTo>
                  <a:pt x="25760" y="244389"/>
                </a:lnTo>
                <a:lnTo>
                  <a:pt x="11688" y="288478"/>
                </a:lnTo>
                <a:lnTo>
                  <a:pt x="2981" y="334705"/>
                </a:lnTo>
                <a:lnTo>
                  <a:pt x="0" y="382711"/>
                </a:lnTo>
                <a:lnTo>
                  <a:pt x="2981" y="430717"/>
                </a:lnTo>
                <a:lnTo>
                  <a:pt x="11688" y="476944"/>
                </a:lnTo>
                <a:lnTo>
                  <a:pt x="25760" y="521033"/>
                </a:lnTo>
                <a:lnTo>
                  <a:pt x="44840" y="562625"/>
                </a:lnTo>
                <a:lnTo>
                  <a:pt x="68569" y="601362"/>
                </a:lnTo>
                <a:lnTo>
                  <a:pt x="96587" y="636885"/>
                </a:lnTo>
                <a:lnTo>
                  <a:pt x="128537" y="668835"/>
                </a:lnTo>
                <a:lnTo>
                  <a:pt x="164059" y="696853"/>
                </a:lnTo>
                <a:lnTo>
                  <a:pt x="202796" y="720582"/>
                </a:lnTo>
                <a:lnTo>
                  <a:pt x="244388" y="739662"/>
                </a:lnTo>
                <a:lnTo>
                  <a:pt x="288477" y="753734"/>
                </a:lnTo>
                <a:lnTo>
                  <a:pt x="332363" y="76200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695339" y="5737219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60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705099" y="3526985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59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564097" y="2325830"/>
            <a:ext cx="6191250" cy="6019165"/>
            <a:chOff x="1564097" y="2325830"/>
            <a:chExt cx="6191250" cy="60191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4097" y="2325830"/>
              <a:ext cx="5165211" cy="51652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01289" y="6091185"/>
              <a:ext cx="2253522" cy="2253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652002" y="4656151"/>
            <a:ext cx="44894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04276" y="5827895"/>
            <a:ext cx="334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848267" y="3617661"/>
            <a:ext cx="2667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9835" rIns="0" bIns="0" rtlCol="0">
            <a:spAutoFit/>
          </a:bodyPr>
          <a:lstStyle/>
          <a:p>
            <a:pPr marL="8086725">
              <a:lnSpc>
                <a:spcPct val="100000"/>
              </a:lnSpc>
              <a:spcBef>
                <a:spcPts val="100"/>
              </a:spcBef>
            </a:pPr>
            <a:r>
              <a:rPr sz="8000" spc="300" dirty="0"/>
              <a:t>Objectives</a:t>
            </a:r>
            <a:endParaRPr sz="8000"/>
          </a:p>
        </p:txBody>
      </p:sp>
      <p:grpSp>
        <p:nvGrpSpPr>
          <p:cNvPr id="15" name="object 15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582420" y="2273996"/>
            <a:ext cx="5182235" cy="563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17500" indent="-304800">
              <a:lnSpc>
                <a:spcPct val="100000"/>
              </a:lnSpc>
              <a:spcBef>
                <a:spcPts val="130"/>
              </a:spcBef>
              <a:buChar char="•"/>
              <a:tabLst>
                <a:tab pos="317500" algn="l"/>
              </a:tabLst>
            </a:pPr>
            <a:r>
              <a:rPr sz="3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Initial</a:t>
            </a:r>
            <a:r>
              <a:rPr sz="35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175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35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Inspection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578383" y="3251111"/>
            <a:ext cx="5900420" cy="44132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77495" indent="-264795">
              <a:lnSpc>
                <a:spcPct val="100000"/>
              </a:lnSpc>
              <a:spcBef>
                <a:spcPts val="135"/>
              </a:spcBef>
              <a:buChar char="•"/>
              <a:tabLst>
                <a:tab pos="277495" algn="l"/>
              </a:tabLst>
            </a:pPr>
            <a:r>
              <a:rPr sz="30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Handling</a:t>
            </a:r>
            <a:r>
              <a:rPr sz="30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Missing</a:t>
            </a:r>
            <a:r>
              <a:rPr sz="30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Values</a:t>
            </a:r>
            <a:endParaRPr sz="3050">
              <a:latin typeface="Lucida Sans Unicode"/>
              <a:cs typeface="Lucida Sans Unicode"/>
            </a:endParaRPr>
          </a:p>
          <a:p>
            <a:pPr marL="297815" indent="-281940">
              <a:lnSpc>
                <a:spcPct val="100000"/>
              </a:lnSpc>
              <a:spcBef>
                <a:spcPts val="2845"/>
              </a:spcBef>
              <a:buChar char="•"/>
              <a:tabLst>
                <a:tab pos="297815" algn="l"/>
              </a:tabLst>
            </a:pPr>
            <a:r>
              <a:rPr sz="32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Distribution</a:t>
            </a:r>
            <a:r>
              <a:rPr sz="32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Analysis</a:t>
            </a:r>
            <a:endParaRPr sz="3250">
              <a:latin typeface="Lucida Sans Unicode"/>
              <a:cs typeface="Lucida Sans Unicode"/>
            </a:endParaRPr>
          </a:p>
          <a:p>
            <a:pPr marL="347345" lvl="1" indent="-259079">
              <a:lnSpc>
                <a:spcPct val="100000"/>
              </a:lnSpc>
              <a:spcBef>
                <a:spcPts val="2855"/>
              </a:spcBef>
              <a:buChar char="•"/>
              <a:tabLst>
                <a:tab pos="347345" algn="l"/>
              </a:tabLst>
            </a:pP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Relationship</a:t>
            </a:r>
            <a:r>
              <a:rPr sz="3000" spc="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Analysis</a:t>
            </a:r>
            <a:endParaRPr sz="3000">
              <a:latin typeface="Lucida Sans Unicode"/>
              <a:cs typeface="Lucida Sans Unicode"/>
            </a:endParaRPr>
          </a:p>
          <a:p>
            <a:pPr marL="281305" indent="-264795">
              <a:lnSpc>
                <a:spcPct val="100000"/>
              </a:lnSpc>
              <a:spcBef>
                <a:spcPts val="2045"/>
              </a:spcBef>
              <a:buChar char="•"/>
              <a:tabLst>
                <a:tab pos="281305" algn="l"/>
              </a:tabLst>
            </a:pPr>
            <a:r>
              <a:rPr sz="305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Categorical</a:t>
            </a:r>
            <a:r>
              <a:rPr sz="30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Feature</a:t>
            </a:r>
            <a:r>
              <a:rPr sz="30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Analysis</a:t>
            </a:r>
            <a:endParaRPr sz="3050">
              <a:latin typeface="Lucida Sans Unicode"/>
              <a:cs typeface="Lucida Sans Unicode"/>
            </a:endParaRPr>
          </a:p>
          <a:p>
            <a:pPr marL="279400" indent="-263525">
              <a:lnSpc>
                <a:spcPct val="100000"/>
              </a:lnSpc>
              <a:spcBef>
                <a:spcPts val="2305"/>
              </a:spcBef>
              <a:buChar char="•"/>
              <a:tabLst>
                <a:tab pos="279400" algn="l"/>
              </a:tabLst>
            </a:pP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Trend</a:t>
            </a:r>
            <a:r>
              <a:rPr sz="30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Analysis</a:t>
            </a:r>
            <a:endParaRPr sz="3050">
              <a:latin typeface="Lucida Sans Unicode"/>
              <a:cs typeface="Lucida Sans Unicode"/>
            </a:endParaRPr>
          </a:p>
          <a:p>
            <a:pPr marL="269240" indent="-253365">
              <a:lnSpc>
                <a:spcPct val="100000"/>
              </a:lnSpc>
              <a:spcBef>
                <a:spcPts val="2445"/>
              </a:spcBef>
              <a:buChar char="•"/>
              <a:tabLst>
                <a:tab pos="269240" algn="l"/>
              </a:tabLst>
            </a:pPr>
            <a:r>
              <a:rPr sz="29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Uncovering</a:t>
            </a:r>
            <a:r>
              <a:rPr sz="29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Insights</a:t>
            </a:r>
            <a:endParaRPr sz="29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6345" y="1848510"/>
            <a:ext cx="13439774" cy="74104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0331" rIns="0" bIns="0" rtlCol="0">
            <a:spAutoFit/>
          </a:bodyPr>
          <a:lstStyle/>
          <a:p>
            <a:pPr marL="1178560">
              <a:lnSpc>
                <a:spcPct val="100000"/>
              </a:lnSpc>
              <a:spcBef>
                <a:spcPts val="120"/>
              </a:spcBef>
            </a:pPr>
            <a:r>
              <a:rPr spc="95" dirty="0"/>
              <a:t>Top</a:t>
            </a:r>
            <a:r>
              <a:rPr spc="-265" dirty="0"/>
              <a:t> </a:t>
            </a:r>
            <a:r>
              <a:rPr spc="385" dirty="0"/>
              <a:t>5</a:t>
            </a:r>
            <a:r>
              <a:rPr spc="-260" dirty="0"/>
              <a:t> </a:t>
            </a:r>
            <a:r>
              <a:rPr spc="245" dirty="0"/>
              <a:t>years</a:t>
            </a:r>
            <a:r>
              <a:rPr spc="-265" dirty="0"/>
              <a:t> </a:t>
            </a:r>
            <a:r>
              <a:rPr spc="290" dirty="0"/>
              <a:t>by</a:t>
            </a:r>
            <a:r>
              <a:rPr spc="-260" dirty="0"/>
              <a:t> </a:t>
            </a:r>
            <a:r>
              <a:rPr spc="275" dirty="0"/>
              <a:t>track</a:t>
            </a:r>
            <a:r>
              <a:rPr spc="-260" dirty="0"/>
              <a:t> </a:t>
            </a:r>
            <a:r>
              <a:rPr spc="225" dirty="0"/>
              <a:t>count</a:t>
            </a:r>
            <a:r>
              <a:rPr spc="-265" dirty="0"/>
              <a:t> </a:t>
            </a:r>
            <a:r>
              <a:rPr spc="114" dirty="0"/>
              <a:t>for</a:t>
            </a:r>
            <a:r>
              <a:rPr spc="-260" dirty="0"/>
              <a:t> </a:t>
            </a:r>
            <a:r>
              <a:rPr spc="220" dirty="0"/>
              <a:t>top</a:t>
            </a:r>
            <a:r>
              <a:rPr spc="-265" dirty="0"/>
              <a:t> </a:t>
            </a:r>
            <a:r>
              <a:rPr spc="385" dirty="0"/>
              <a:t>5</a:t>
            </a:r>
            <a:r>
              <a:rPr spc="-260" dirty="0"/>
              <a:t> </a:t>
            </a:r>
            <a:r>
              <a:rPr spc="180" dirty="0"/>
              <a:t>artists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591583" y="1028700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56424" y="878997"/>
            <a:ext cx="3812540" cy="653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20" dirty="0"/>
              <a:t>Interpretation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8843" y="2021016"/>
            <a:ext cx="135818" cy="13581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8843" y="4155307"/>
            <a:ext cx="135818" cy="13581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8843" y="5756024"/>
            <a:ext cx="135818" cy="13581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8843" y="7356742"/>
            <a:ext cx="135818" cy="13581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789528" y="1755869"/>
            <a:ext cx="14811375" cy="6962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799"/>
              </a:lnSpc>
              <a:spcBef>
                <a:spcPts val="100"/>
              </a:spcBef>
            </a:pPr>
            <a:r>
              <a:rPr sz="3050" b="1" spc="145" dirty="0">
                <a:solidFill>
                  <a:srgbClr val="FFFFFF"/>
                </a:solidFill>
                <a:latin typeface="Arial"/>
                <a:cs typeface="Arial"/>
              </a:rPr>
              <a:t>Yearly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40" dirty="0">
                <a:solidFill>
                  <a:srgbClr val="FFFFFF"/>
                </a:solidFill>
                <a:latin typeface="Arial"/>
                <a:cs typeface="Arial"/>
              </a:rPr>
              <a:t>Dominance: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9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9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45" dirty="0">
                <a:solidFill>
                  <a:srgbClr val="FFFFFF"/>
                </a:solidFill>
                <a:latin typeface="Arial"/>
                <a:cs typeface="Arial"/>
              </a:rPr>
              <a:t>reveals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55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30" dirty="0">
                <a:solidFill>
                  <a:srgbClr val="FFFFFF"/>
                </a:solidFill>
                <a:latin typeface="Arial"/>
                <a:cs typeface="Arial"/>
              </a:rPr>
              <a:t>artists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45" dirty="0">
                <a:solidFill>
                  <a:srgbClr val="FFFFFF"/>
                </a:solidFill>
                <a:latin typeface="Arial"/>
                <a:cs typeface="Arial"/>
              </a:rPr>
              <a:t>drove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90" dirty="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55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8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3050" b="1" spc="204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7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60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20" dirty="0">
                <a:solidFill>
                  <a:srgbClr val="FFFFFF"/>
                </a:solidFill>
                <a:latin typeface="Arial"/>
                <a:cs typeface="Arial"/>
              </a:rPr>
              <a:t>five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35" dirty="0">
                <a:solidFill>
                  <a:srgbClr val="FFFFFF"/>
                </a:solidFill>
                <a:latin typeface="Arial"/>
                <a:cs typeface="Arial"/>
              </a:rPr>
              <a:t>years.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-2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85" dirty="0">
                <a:solidFill>
                  <a:srgbClr val="FFFFFF"/>
                </a:solidFill>
                <a:latin typeface="Arial"/>
                <a:cs typeface="Arial"/>
              </a:rPr>
              <a:t>example,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-65" dirty="0">
                <a:solidFill>
                  <a:srgbClr val="FFFFFF"/>
                </a:solidFill>
                <a:latin typeface="Arial"/>
                <a:cs typeface="Arial"/>
              </a:rPr>
              <a:t>2021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20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70" dirty="0">
                <a:solidFill>
                  <a:srgbClr val="FFFFFF"/>
                </a:solidFill>
                <a:latin typeface="Arial"/>
                <a:cs typeface="Arial"/>
              </a:rPr>
              <a:t>heavily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210" dirty="0">
                <a:solidFill>
                  <a:srgbClr val="FFFFFF"/>
                </a:solidFill>
                <a:latin typeface="Arial"/>
                <a:cs typeface="Arial"/>
              </a:rPr>
              <a:t>dominated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85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3050" b="1" spc="11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75" dirty="0">
                <a:solidFill>
                  <a:srgbClr val="FFFFFF"/>
                </a:solidFill>
                <a:latin typeface="Arial"/>
                <a:cs typeface="Arial"/>
              </a:rPr>
              <a:t>Bieber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204" dirty="0">
                <a:solidFill>
                  <a:srgbClr val="FFFFFF"/>
                </a:solidFill>
                <a:latin typeface="Arial"/>
                <a:cs typeface="Arial"/>
              </a:rPr>
              <a:t>(38.8%)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24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9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95" dirty="0">
                <a:solidFill>
                  <a:srgbClr val="FFFFFF"/>
                </a:solidFill>
                <a:latin typeface="Arial"/>
                <a:cs typeface="Arial"/>
              </a:rPr>
              <a:t>Weeknd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75" dirty="0">
                <a:solidFill>
                  <a:srgbClr val="FFFFFF"/>
                </a:solidFill>
                <a:latin typeface="Arial"/>
                <a:cs typeface="Arial"/>
              </a:rPr>
              <a:t>(34.3%),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65" dirty="0">
                <a:solidFill>
                  <a:srgbClr val="FFFFFF"/>
                </a:solidFill>
                <a:latin typeface="Arial"/>
                <a:cs typeface="Arial"/>
              </a:rPr>
              <a:t>accounting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8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35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-20" dirty="0">
                <a:solidFill>
                  <a:srgbClr val="FFFFFF"/>
                </a:solidFill>
                <a:latin typeface="Arial"/>
                <a:cs typeface="Arial"/>
              </a:rPr>
              <a:t>73%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5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050" b="1" spc="24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25" dirty="0">
                <a:solidFill>
                  <a:srgbClr val="FFFFFF"/>
                </a:solidFill>
                <a:latin typeface="Arial"/>
                <a:cs typeface="Arial"/>
              </a:rPr>
              <a:t>year's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75" dirty="0">
                <a:solidFill>
                  <a:srgbClr val="FFFFFF"/>
                </a:solidFill>
                <a:latin typeface="Arial"/>
                <a:cs typeface="Arial"/>
              </a:rPr>
              <a:t>total</a:t>
            </a:r>
            <a:r>
              <a:rPr sz="3050" b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60" dirty="0">
                <a:solidFill>
                  <a:srgbClr val="FFFFFF"/>
                </a:solidFill>
                <a:latin typeface="Arial"/>
                <a:cs typeface="Arial"/>
              </a:rPr>
              <a:t>tracks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8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3050" b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80" dirty="0">
                <a:solidFill>
                  <a:srgbClr val="FFFFFF"/>
                </a:solidFill>
                <a:latin typeface="Arial"/>
                <a:cs typeface="Arial"/>
              </a:rPr>
              <a:t>featured</a:t>
            </a:r>
            <a:r>
              <a:rPr sz="3050" b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05" dirty="0">
                <a:solidFill>
                  <a:srgbClr val="FFFFFF"/>
                </a:solidFill>
                <a:latin typeface="Arial"/>
                <a:cs typeface="Arial"/>
              </a:rPr>
              <a:t>artists.</a:t>
            </a:r>
            <a:endParaRPr sz="3050">
              <a:latin typeface="Arial"/>
              <a:cs typeface="Arial"/>
            </a:endParaRPr>
          </a:p>
          <a:p>
            <a:pPr marL="284480" marR="276225" algn="ctr">
              <a:lnSpc>
                <a:spcPct val="114799"/>
              </a:lnSpc>
            </a:pPr>
            <a:r>
              <a:rPr sz="3050" b="1" spc="100" dirty="0">
                <a:solidFill>
                  <a:srgbClr val="FFFFFF"/>
                </a:solidFill>
                <a:latin typeface="Arial"/>
                <a:cs typeface="Arial"/>
              </a:rPr>
              <a:t>Artist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30" dirty="0">
                <a:solidFill>
                  <a:srgbClr val="FFFFFF"/>
                </a:solidFill>
                <a:latin typeface="Arial"/>
                <a:cs typeface="Arial"/>
              </a:rPr>
              <a:t>Concentration: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14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00" dirty="0">
                <a:solidFill>
                  <a:srgbClr val="FFFFFF"/>
                </a:solidFill>
                <a:latin typeface="Arial"/>
                <a:cs typeface="Arial"/>
              </a:rPr>
              <a:t>shows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40" dirty="0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45" dirty="0">
                <a:solidFill>
                  <a:srgbClr val="FFFFFF"/>
                </a:solidFill>
                <a:latin typeface="Arial"/>
                <a:cs typeface="Arial"/>
              </a:rPr>
              <a:t>concentration,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7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55" dirty="0">
                <a:solidFill>
                  <a:srgbClr val="FFFFFF"/>
                </a:solidFill>
                <a:latin typeface="Arial"/>
                <a:cs typeface="Arial"/>
              </a:rPr>
              <a:t>Ramin </a:t>
            </a:r>
            <a:r>
              <a:rPr sz="3050" b="1" spc="175" dirty="0">
                <a:solidFill>
                  <a:srgbClr val="FFFFFF"/>
                </a:solidFill>
                <a:latin typeface="Arial"/>
                <a:cs typeface="Arial"/>
              </a:rPr>
              <a:t>Djawadi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00" dirty="0">
                <a:solidFill>
                  <a:srgbClr val="FFFFFF"/>
                </a:solidFill>
                <a:latin typeface="Arial"/>
                <a:cs typeface="Arial"/>
              </a:rPr>
              <a:t>(41.3%)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45" dirty="0">
                <a:solidFill>
                  <a:srgbClr val="FFFFFF"/>
                </a:solidFill>
                <a:latin typeface="Arial"/>
                <a:cs typeface="Arial"/>
              </a:rPr>
              <a:t>contributing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35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320" dirty="0">
                <a:solidFill>
                  <a:srgbClr val="FFFFFF"/>
                </a:solidFill>
                <a:latin typeface="Arial"/>
                <a:cs typeface="Arial"/>
              </a:rPr>
              <a:t>two-</a:t>
            </a:r>
            <a:r>
              <a:rPr sz="3050" b="1" spc="95" dirty="0">
                <a:solidFill>
                  <a:srgbClr val="FFFFFF"/>
                </a:solidFill>
                <a:latin typeface="Arial"/>
                <a:cs typeface="Arial"/>
              </a:rPr>
              <a:t>fifths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7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35" dirty="0">
                <a:solidFill>
                  <a:srgbClr val="FFFFFF"/>
                </a:solidFill>
                <a:latin typeface="Arial"/>
                <a:cs typeface="Arial"/>
              </a:rPr>
              <a:t>tracks.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70" dirty="0">
                <a:solidFill>
                  <a:srgbClr val="FFFFFF"/>
                </a:solidFill>
                <a:latin typeface="Arial"/>
                <a:cs typeface="Arial"/>
              </a:rPr>
              <a:t>2024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85" dirty="0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sz="3050" b="1" spc="100" dirty="0">
                <a:solidFill>
                  <a:srgbClr val="FFFFFF"/>
                </a:solidFill>
                <a:latin typeface="Arial"/>
                <a:cs typeface="Arial"/>
              </a:rPr>
              <a:t>diversified,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35" dirty="0">
                <a:solidFill>
                  <a:srgbClr val="FFFFFF"/>
                </a:solidFill>
                <a:latin typeface="Arial"/>
                <a:cs typeface="Arial"/>
              </a:rPr>
              <a:t>led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21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65" dirty="0">
                <a:solidFill>
                  <a:srgbClr val="FFFFFF"/>
                </a:solidFill>
                <a:latin typeface="Arial"/>
                <a:cs typeface="Arial"/>
              </a:rPr>
              <a:t>Bruno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75" dirty="0">
                <a:solidFill>
                  <a:srgbClr val="FFFFFF"/>
                </a:solidFill>
                <a:latin typeface="Arial"/>
                <a:cs typeface="Arial"/>
              </a:rPr>
              <a:t>Mars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65" dirty="0">
                <a:solidFill>
                  <a:srgbClr val="FFFFFF"/>
                </a:solidFill>
                <a:latin typeface="Arial"/>
                <a:cs typeface="Arial"/>
              </a:rPr>
              <a:t>(36.2%)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24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50" dirty="0">
                <a:solidFill>
                  <a:srgbClr val="FFFFFF"/>
                </a:solidFill>
                <a:latin typeface="Arial"/>
                <a:cs typeface="Arial"/>
              </a:rPr>
              <a:t>Coldplay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75" dirty="0">
                <a:solidFill>
                  <a:srgbClr val="FFFFFF"/>
                </a:solidFill>
                <a:latin typeface="Arial"/>
                <a:cs typeface="Arial"/>
              </a:rPr>
              <a:t>(24.4%).</a:t>
            </a:r>
            <a:endParaRPr sz="3050">
              <a:latin typeface="Arial"/>
              <a:cs typeface="Arial"/>
            </a:endParaRPr>
          </a:p>
          <a:p>
            <a:pPr marL="89535" marR="81280" indent="-635" algn="ctr">
              <a:lnSpc>
                <a:spcPct val="114799"/>
              </a:lnSpc>
            </a:pPr>
            <a:r>
              <a:rPr sz="3050" b="1" spc="100" dirty="0">
                <a:solidFill>
                  <a:srgbClr val="FFFFFF"/>
                </a:solidFill>
                <a:latin typeface="Arial"/>
                <a:cs typeface="Arial"/>
              </a:rPr>
              <a:t>Historical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10" dirty="0">
                <a:solidFill>
                  <a:srgbClr val="FFFFFF"/>
                </a:solidFill>
                <a:latin typeface="Arial"/>
                <a:cs typeface="Arial"/>
              </a:rPr>
              <a:t>Context: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-30" dirty="0">
                <a:solidFill>
                  <a:srgbClr val="FFFFFF"/>
                </a:solidFill>
                <a:latin typeface="Arial"/>
                <a:cs typeface="Arial"/>
              </a:rPr>
              <a:t>2013,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30" dirty="0">
                <a:solidFill>
                  <a:srgbClr val="FFFFFF"/>
                </a:solidFill>
                <a:latin typeface="Arial"/>
                <a:cs typeface="Arial"/>
              </a:rPr>
              <a:t>earliest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210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14" dirty="0">
                <a:solidFill>
                  <a:srgbClr val="FFFFFF"/>
                </a:solidFill>
                <a:latin typeface="Arial"/>
                <a:cs typeface="Arial"/>
              </a:rPr>
              <a:t>shown,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55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3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25" dirty="0">
                <a:solidFill>
                  <a:srgbClr val="FFFFFF"/>
                </a:solidFill>
                <a:latin typeface="Arial"/>
                <a:cs typeface="Arial"/>
              </a:rPr>
              <a:t>strong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85" dirty="0">
                <a:solidFill>
                  <a:srgbClr val="FFFFFF"/>
                </a:solidFill>
                <a:latin typeface="Arial"/>
                <a:cs typeface="Arial"/>
              </a:rPr>
              <a:t>split </a:t>
            </a:r>
            <a:r>
              <a:rPr sz="3050" b="1" spc="19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3050" b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1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75" dirty="0">
                <a:solidFill>
                  <a:srgbClr val="FFFFFF"/>
                </a:solidFill>
                <a:latin typeface="Arial"/>
                <a:cs typeface="Arial"/>
              </a:rPr>
              <a:t>Bieber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35" dirty="0">
                <a:solidFill>
                  <a:srgbClr val="FFFFFF"/>
                </a:solidFill>
                <a:latin typeface="Arial"/>
                <a:cs typeface="Arial"/>
              </a:rPr>
              <a:t>(24.7%),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65" dirty="0">
                <a:solidFill>
                  <a:srgbClr val="FFFFFF"/>
                </a:solidFill>
                <a:latin typeface="Arial"/>
                <a:cs typeface="Arial"/>
              </a:rPr>
              <a:t>Ramin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75" dirty="0">
                <a:solidFill>
                  <a:srgbClr val="FFFFFF"/>
                </a:solidFill>
                <a:latin typeface="Arial"/>
                <a:cs typeface="Arial"/>
              </a:rPr>
              <a:t>Djawadi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80" dirty="0">
                <a:solidFill>
                  <a:srgbClr val="FFFFFF"/>
                </a:solidFill>
                <a:latin typeface="Arial"/>
                <a:cs typeface="Arial"/>
              </a:rPr>
              <a:t>(28.4%),</a:t>
            </a:r>
            <a:r>
              <a:rPr sz="3050" b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24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65" dirty="0">
                <a:solidFill>
                  <a:srgbClr val="FFFFFF"/>
                </a:solidFill>
                <a:latin typeface="Arial"/>
                <a:cs typeface="Arial"/>
              </a:rPr>
              <a:t>Vijay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30" dirty="0">
                <a:solidFill>
                  <a:srgbClr val="FFFFFF"/>
                </a:solidFill>
                <a:latin typeface="Arial"/>
                <a:cs typeface="Arial"/>
              </a:rPr>
              <a:t>Prakash </a:t>
            </a:r>
            <a:r>
              <a:rPr sz="3050" b="1" spc="140" dirty="0">
                <a:solidFill>
                  <a:srgbClr val="FFFFFF"/>
                </a:solidFill>
                <a:latin typeface="Arial"/>
                <a:cs typeface="Arial"/>
              </a:rPr>
              <a:t>(20.3%).</a:t>
            </a:r>
            <a:endParaRPr sz="3050">
              <a:latin typeface="Arial"/>
              <a:cs typeface="Arial"/>
            </a:endParaRPr>
          </a:p>
          <a:p>
            <a:pPr marL="350520" marR="342900" algn="ctr">
              <a:lnSpc>
                <a:spcPct val="114799"/>
              </a:lnSpc>
            </a:pPr>
            <a:r>
              <a:rPr sz="3050" b="1" spc="95" dirty="0">
                <a:solidFill>
                  <a:srgbClr val="FFFFFF"/>
                </a:solidFill>
                <a:latin typeface="Arial"/>
                <a:cs typeface="Arial"/>
              </a:rPr>
              <a:t>Recurring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80" dirty="0">
                <a:solidFill>
                  <a:srgbClr val="FFFFFF"/>
                </a:solidFill>
                <a:latin typeface="Arial"/>
                <a:cs typeface="Arial"/>
              </a:rPr>
              <a:t>Impact: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65" dirty="0">
                <a:solidFill>
                  <a:srgbClr val="FFFFFF"/>
                </a:solidFill>
                <a:latin typeface="Arial"/>
                <a:cs typeface="Arial"/>
              </a:rPr>
              <a:t>Ramin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75" dirty="0">
                <a:solidFill>
                  <a:srgbClr val="FFFFFF"/>
                </a:solidFill>
                <a:latin typeface="Arial"/>
                <a:cs typeface="Arial"/>
              </a:rPr>
              <a:t>Djawadi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200" dirty="0">
                <a:solidFill>
                  <a:srgbClr val="FFFFFF"/>
                </a:solidFill>
                <a:latin typeface="Arial"/>
                <a:cs typeface="Arial"/>
              </a:rPr>
              <a:t>(Red)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24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10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75" dirty="0">
                <a:solidFill>
                  <a:srgbClr val="FFFFFF"/>
                </a:solidFill>
                <a:latin typeface="Arial"/>
                <a:cs typeface="Arial"/>
              </a:rPr>
              <a:t>Bieber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90" dirty="0">
                <a:solidFill>
                  <a:srgbClr val="FFFFFF"/>
                </a:solidFill>
                <a:latin typeface="Arial"/>
                <a:cs typeface="Arial"/>
              </a:rPr>
              <a:t>(Yellow/Tan) </a:t>
            </a:r>
            <a:r>
              <a:rPr sz="3050" b="1" spc="225" dirty="0">
                <a:solidFill>
                  <a:srgbClr val="FFFFFF"/>
                </a:solidFill>
                <a:latin typeface="Arial"/>
                <a:cs typeface="Arial"/>
              </a:rPr>
              <a:t>appear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7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204" dirty="0">
                <a:solidFill>
                  <a:srgbClr val="FFFFFF"/>
                </a:solidFill>
                <a:latin typeface="Arial"/>
                <a:cs typeface="Arial"/>
              </a:rPr>
              <a:t>major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25" dirty="0">
                <a:solidFill>
                  <a:srgbClr val="FFFFFF"/>
                </a:solidFill>
                <a:latin typeface="Arial"/>
                <a:cs typeface="Arial"/>
              </a:rPr>
              <a:t>contributors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70" dirty="0">
                <a:solidFill>
                  <a:srgbClr val="FFFFFF"/>
                </a:solidFill>
                <a:latin typeface="Arial"/>
                <a:cs typeface="Arial"/>
              </a:rPr>
              <a:t>multiple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40" dirty="0">
                <a:solidFill>
                  <a:srgbClr val="FFFFFF"/>
                </a:solidFill>
                <a:latin typeface="Arial"/>
                <a:cs typeface="Arial"/>
              </a:rPr>
              <a:t>years,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35" dirty="0">
                <a:solidFill>
                  <a:srgbClr val="FFFFFF"/>
                </a:solidFill>
                <a:latin typeface="Arial"/>
                <a:cs typeface="Arial"/>
              </a:rPr>
              <a:t>suggesting</a:t>
            </a:r>
            <a:r>
              <a:rPr sz="305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05" dirty="0">
                <a:solidFill>
                  <a:srgbClr val="FFFFFF"/>
                </a:solidFill>
                <a:latin typeface="Arial"/>
                <a:cs typeface="Arial"/>
              </a:rPr>
              <a:t>consistent </a:t>
            </a:r>
            <a:r>
              <a:rPr sz="3050" b="1" spc="140" dirty="0">
                <a:solidFill>
                  <a:srgbClr val="FFFFFF"/>
                </a:solidFill>
                <a:latin typeface="Arial"/>
                <a:cs typeface="Arial"/>
              </a:rPr>
              <a:t>release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7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050" b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265" dirty="0">
                <a:solidFill>
                  <a:srgbClr val="FFFFFF"/>
                </a:solidFill>
                <a:latin typeface="Arial"/>
                <a:cs typeface="Arial"/>
              </a:rPr>
              <a:t>high-</a:t>
            </a:r>
            <a:r>
              <a:rPr sz="3050" b="1" spc="285" dirty="0">
                <a:solidFill>
                  <a:srgbClr val="FFFFFF"/>
                </a:solidFill>
                <a:latin typeface="Arial"/>
                <a:cs typeface="Arial"/>
              </a:rPr>
              <a:t>track-</a:t>
            </a:r>
            <a:r>
              <a:rPr sz="3050" b="1" spc="155" dirty="0">
                <a:solidFill>
                  <a:srgbClr val="FFFFFF"/>
                </a:solidFill>
                <a:latin typeface="Arial"/>
                <a:cs typeface="Arial"/>
              </a:rPr>
              <a:t>count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204" dirty="0">
                <a:solidFill>
                  <a:srgbClr val="FFFFFF"/>
                </a:solidFill>
                <a:latin typeface="Arial"/>
                <a:cs typeface="Arial"/>
              </a:rPr>
              <a:t>albums</a:t>
            </a:r>
            <a:r>
              <a:rPr sz="3050" b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05" dirty="0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50" b="1" spc="-1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204" dirty="0">
                <a:solidFill>
                  <a:srgbClr val="FFFFFF"/>
                </a:solidFill>
                <a:latin typeface="Arial"/>
                <a:cs typeface="Arial"/>
              </a:rPr>
              <a:t>examined</a:t>
            </a:r>
            <a:r>
              <a:rPr sz="305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100" dirty="0">
                <a:solidFill>
                  <a:srgbClr val="FFFFFF"/>
                </a:solidFill>
                <a:latin typeface="Arial"/>
                <a:cs typeface="Arial"/>
              </a:rPr>
              <a:t>period.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591583" y="1028700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700" y="1661051"/>
            <a:ext cx="7105649" cy="41147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8700" y="5933460"/>
            <a:ext cx="9829799" cy="38861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33177" y="830349"/>
            <a:ext cx="8320405" cy="653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95" dirty="0"/>
              <a:t>Top</a:t>
            </a:r>
            <a:r>
              <a:rPr spc="-254" dirty="0"/>
              <a:t> </a:t>
            </a:r>
            <a:r>
              <a:rPr spc="195" dirty="0"/>
              <a:t>Languages</a:t>
            </a:r>
            <a:r>
              <a:rPr spc="-254" dirty="0"/>
              <a:t> </a:t>
            </a:r>
            <a:r>
              <a:rPr spc="290" dirty="0"/>
              <a:t>by</a:t>
            </a:r>
            <a:r>
              <a:rPr spc="-254" dirty="0"/>
              <a:t> </a:t>
            </a:r>
            <a:r>
              <a:rPr spc="200" dirty="0"/>
              <a:t>Track</a:t>
            </a:r>
            <a:r>
              <a:rPr spc="-254" dirty="0"/>
              <a:t> </a:t>
            </a:r>
            <a:r>
              <a:rPr spc="204" dirty="0"/>
              <a:t>Count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799495" y="1837983"/>
            <a:ext cx="5797550" cy="62160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-635" algn="ctr">
              <a:lnSpc>
                <a:spcPct val="116100"/>
              </a:lnSpc>
              <a:spcBef>
                <a:spcPts val="90"/>
              </a:spcBef>
            </a:pPr>
            <a:r>
              <a:rPr sz="2500" b="1" spc="9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7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sz="250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40" dirty="0">
                <a:solidFill>
                  <a:srgbClr val="FFFFFF"/>
                </a:solidFill>
                <a:latin typeface="Arial"/>
                <a:cs typeface="Arial"/>
              </a:rPr>
              <a:t>clearly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35" dirty="0">
                <a:solidFill>
                  <a:srgbClr val="FFFFFF"/>
                </a:solidFill>
                <a:latin typeface="Arial"/>
                <a:cs typeface="Arial"/>
              </a:rPr>
              <a:t>indicates</a:t>
            </a:r>
            <a:r>
              <a:rPr sz="250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-10" dirty="0">
                <a:solidFill>
                  <a:srgbClr val="FFFFFF"/>
                </a:solidFill>
                <a:latin typeface="Arial"/>
                <a:cs typeface="Arial"/>
              </a:rPr>
              <a:t>English </a:t>
            </a:r>
            <a:r>
              <a:rPr sz="2500" b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5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90" dirty="0">
                <a:solidFill>
                  <a:srgbClr val="FFFFFF"/>
                </a:solidFill>
                <a:latin typeface="Arial"/>
                <a:cs typeface="Arial"/>
              </a:rPr>
              <a:t>dominant</a:t>
            </a:r>
            <a:r>
              <a:rPr sz="25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85" dirty="0">
                <a:solidFill>
                  <a:srgbClr val="FFFFFF"/>
                </a:solidFill>
                <a:latin typeface="Arial"/>
                <a:cs typeface="Arial"/>
              </a:rPr>
              <a:t>language</a:t>
            </a:r>
            <a:r>
              <a:rPr sz="25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9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5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65" dirty="0">
                <a:solidFill>
                  <a:srgbClr val="FFFFFF"/>
                </a:solidFill>
                <a:latin typeface="Arial"/>
                <a:cs typeface="Arial"/>
              </a:rPr>
              <a:t>track </a:t>
            </a:r>
            <a:r>
              <a:rPr sz="2500" b="1" spc="120" dirty="0">
                <a:solidFill>
                  <a:srgbClr val="FFFFFF"/>
                </a:solidFill>
                <a:latin typeface="Arial"/>
                <a:cs typeface="Arial"/>
              </a:rPr>
              <a:t>count,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50" dirty="0">
                <a:solidFill>
                  <a:srgbClr val="FFFFFF"/>
                </a:solidFill>
                <a:latin typeface="Arial"/>
                <a:cs typeface="Arial"/>
              </a:rPr>
              <a:t>vastly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40" dirty="0">
                <a:solidFill>
                  <a:srgbClr val="FFFFFF"/>
                </a:solidFill>
                <a:latin typeface="Arial"/>
                <a:cs typeface="Arial"/>
              </a:rPr>
              <a:t>exceeding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3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00" dirty="0">
                <a:solidFill>
                  <a:srgbClr val="FFFFFF"/>
                </a:solidFill>
                <a:latin typeface="Arial"/>
                <a:cs typeface="Arial"/>
              </a:rPr>
              <a:t>others </a:t>
            </a:r>
            <a:r>
              <a:rPr sz="2500" b="1" spc="170" dirty="0">
                <a:solidFill>
                  <a:srgbClr val="FFFFFF"/>
                </a:solidFill>
                <a:latin typeface="Arial"/>
                <a:cs typeface="Arial"/>
              </a:rPr>
              <a:t>(over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35" dirty="0">
                <a:solidFill>
                  <a:srgbClr val="FFFFFF"/>
                </a:solidFill>
                <a:latin typeface="Arial"/>
                <a:cs typeface="Arial"/>
              </a:rPr>
              <a:t>22,500</a:t>
            </a:r>
            <a:r>
              <a:rPr sz="250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55" dirty="0">
                <a:solidFill>
                  <a:srgbClr val="FFFFFF"/>
                </a:solidFill>
                <a:latin typeface="Arial"/>
                <a:cs typeface="Arial"/>
              </a:rPr>
              <a:t>tracks).</a:t>
            </a:r>
            <a:r>
              <a:rPr sz="250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55" dirty="0">
                <a:solidFill>
                  <a:srgbClr val="FFFFFF"/>
                </a:solidFill>
                <a:latin typeface="Arial"/>
                <a:cs typeface="Arial"/>
              </a:rPr>
              <a:t>Tamil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9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500" b="1" spc="130" dirty="0">
                <a:solidFill>
                  <a:srgbClr val="FFFFFF"/>
                </a:solidFill>
                <a:latin typeface="Arial"/>
                <a:cs typeface="Arial"/>
              </a:rPr>
              <a:t>Unknown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65" dirty="0">
                <a:solidFill>
                  <a:srgbClr val="FFFFFF"/>
                </a:solidFill>
                <a:latin typeface="Arial"/>
                <a:cs typeface="Arial"/>
              </a:rPr>
              <a:t>languages</a:t>
            </a:r>
            <a:r>
              <a:rPr sz="250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80" dirty="0">
                <a:solidFill>
                  <a:srgbClr val="FFFFFF"/>
                </a:solidFill>
                <a:latin typeface="Arial"/>
                <a:cs typeface="Arial"/>
              </a:rPr>
              <a:t>rank</a:t>
            </a:r>
            <a:r>
              <a:rPr sz="250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10" dirty="0">
                <a:solidFill>
                  <a:srgbClr val="FFFFFF"/>
                </a:solidFill>
                <a:latin typeface="Arial"/>
                <a:cs typeface="Arial"/>
              </a:rPr>
              <a:t>second </a:t>
            </a:r>
            <a:r>
              <a:rPr sz="2500" b="1" spc="22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10" dirty="0">
                <a:solidFill>
                  <a:srgbClr val="FFFFFF"/>
                </a:solidFill>
                <a:latin typeface="Arial"/>
                <a:cs typeface="Arial"/>
              </a:rPr>
              <a:t>third,</a:t>
            </a:r>
            <a:r>
              <a:rPr sz="250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14" dirty="0">
                <a:solidFill>
                  <a:srgbClr val="FFFFFF"/>
                </a:solidFill>
                <a:latin typeface="Arial"/>
                <a:cs typeface="Arial"/>
              </a:rPr>
              <a:t>respectively,</a:t>
            </a:r>
            <a:r>
              <a:rPr sz="250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05" dirty="0">
                <a:solidFill>
                  <a:srgbClr val="FFFFFF"/>
                </a:solidFill>
                <a:latin typeface="Arial"/>
                <a:cs typeface="Arial"/>
              </a:rPr>
              <a:t>followed</a:t>
            </a:r>
            <a:r>
              <a:rPr sz="250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65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2500" b="1" spc="90" dirty="0">
                <a:solidFill>
                  <a:srgbClr val="FFFFFF"/>
                </a:solidFill>
                <a:latin typeface="Arial"/>
                <a:cs typeface="Arial"/>
              </a:rPr>
              <a:t>Hindi</a:t>
            </a:r>
            <a:r>
              <a:rPr sz="250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22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05" dirty="0">
                <a:solidFill>
                  <a:srgbClr val="FFFFFF"/>
                </a:solidFill>
                <a:latin typeface="Arial"/>
                <a:cs typeface="Arial"/>
              </a:rPr>
              <a:t>Korean.</a:t>
            </a:r>
            <a:r>
              <a:rPr sz="250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9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65" dirty="0">
                <a:solidFill>
                  <a:srgbClr val="FFFFFF"/>
                </a:solidFill>
                <a:latin typeface="Arial"/>
                <a:cs typeface="Arial"/>
              </a:rPr>
              <a:t>remaining languages</a:t>
            </a:r>
            <a:r>
              <a:rPr sz="25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229" dirty="0">
                <a:solidFill>
                  <a:srgbClr val="FFFFFF"/>
                </a:solidFill>
                <a:latin typeface="Arial"/>
                <a:cs typeface="Arial"/>
              </a:rPr>
              <a:t>(Malayalam,</a:t>
            </a:r>
            <a:r>
              <a:rPr sz="25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85" dirty="0">
                <a:solidFill>
                  <a:srgbClr val="FFFFFF"/>
                </a:solidFill>
                <a:latin typeface="Arial"/>
                <a:cs typeface="Arial"/>
              </a:rPr>
              <a:t>Telugu, </a:t>
            </a:r>
            <a:r>
              <a:rPr sz="2500" b="1" spc="165" dirty="0">
                <a:solidFill>
                  <a:srgbClr val="FFFFFF"/>
                </a:solidFill>
                <a:latin typeface="Arial"/>
                <a:cs typeface="Arial"/>
              </a:rPr>
              <a:t>etc.)</a:t>
            </a:r>
            <a:r>
              <a:rPr sz="25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20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25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14" dirty="0">
                <a:solidFill>
                  <a:srgbClr val="FFFFFF"/>
                </a:solidFill>
                <a:latin typeface="Arial"/>
                <a:cs typeface="Arial"/>
              </a:rPr>
              <a:t>significantly</a:t>
            </a:r>
            <a:r>
              <a:rPr sz="25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14" dirty="0">
                <a:solidFill>
                  <a:srgbClr val="FFFFFF"/>
                </a:solidFill>
                <a:latin typeface="Arial"/>
                <a:cs typeface="Arial"/>
              </a:rPr>
              <a:t>lower</a:t>
            </a:r>
            <a:r>
              <a:rPr sz="25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65" dirty="0">
                <a:solidFill>
                  <a:srgbClr val="FFFFFF"/>
                </a:solidFill>
                <a:latin typeface="Arial"/>
                <a:cs typeface="Arial"/>
              </a:rPr>
              <a:t>track </a:t>
            </a:r>
            <a:r>
              <a:rPr sz="2500" b="1" spc="105" dirty="0">
                <a:solidFill>
                  <a:srgbClr val="FFFFFF"/>
                </a:solidFill>
                <a:latin typeface="Arial"/>
                <a:cs typeface="Arial"/>
              </a:rPr>
              <a:t>counts,</a:t>
            </a:r>
            <a:r>
              <a:rPr sz="250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25" dirty="0">
                <a:solidFill>
                  <a:srgbClr val="FFFFFF"/>
                </a:solidFill>
                <a:latin typeface="Arial"/>
                <a:cs typeface="Arial"/>
              </a:rPr>
              <a:t>suggesting</a:t>
            </a:r>
            <a:r>
              <a:rPr sz="250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90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500" b="1" spc="155" dirty="0">
                <a:solidFill>
                  <a:srgbClr val="FFFFFF"/>
                </a:solidFill>
                <a:latin typeface="Arial"/>
                <a:cs typeface="Arial"/>
              </a:rPr>
              <a:t>heavily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60" dirty="0">
                <a:solidFill>
                  <a:srgbClr val="FFFFFF"/>
                </a:solidFill>
                <a:latin typeface="Arial"/>
                <a:cs typeface="Arial"/>
              </a:rPr>
              <a:t>weighted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75" dirty="0">
                <a:solidFill>
                  <a:srgbClr val="FFFFFF"/>
                </a:solidFill>
                <a:latin typeface="Arial"/>
                <a:cs typeface="Arial"/>
              </a:rPr>
              <a:t>toward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00" dirty="0">
                <a:solidFill>
                  <a:srgbClr val="FFFFFF"/>
                </a:solidFill>
                <a:latin typeface="Arial"/>
                <a:cs typeface="Arial"/>
              </a:rPr>
              <a:t>English- </a:t>
            </a:r>
            <a:r>
              <a:rPr sz="2500" b="1" spc="185" dirty="0">
                <a:solidFill>
                  <a:srgbClr val="FFFFFF"/>
                </a:solidFill>
                <a:latin typeface="Arial"/>
                <a:cs typeface="Arial"/>
              </a:rPr>
              <a:t>language</a:t>
            </a:r>
            <a:r>
              <a:rPr sz="250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30" dirty="0">
                <a:solidFill>
                  <a:srgbClr val="FFFFFF"/>
                </a:solidFill>
                <a:latin typeface="Arial"/>
                <a:cs typeface="Arial"/>
              </a:rPr>
              <a:t>content,</a:t>
            </a:r>
            <a:r>
              <a:rPr sz="250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5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50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3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50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05" dirty="0">
                <a:solidFill>
                  <a:srgbClr val="FFFFFF"/>
                </a:solidFill>
                <a:latin typeface="Arial"/>
                <a:cs typeface="Arial"/>
              </a:rPr>
              <a:t>strong </a:t>
            </a:r>
            <a:r>
              <a:rPr sz="2500" b="1" spc="130" dirty="0">
                <a:solidFill>
                  <a:srgbClr val="FFFFFF"/>
                </a:solidFill>
                <a:latin typeface="Arial"/>
                <a:cs typeface="Arial"/>
              </a:rPr>
              <a:t>presence</a:t>
            </a:r>
            <a:r>
              <a:rPr sz="250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65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90" dirty="0">
                <a:solidFill>
                  <a:srgbClr val="FFFFFF"/>
                </a:solidFill>
                <a:latin typeface="Arial"/>
                <a:cs typeface="Arial"/>
              </a:rPr>
              <a:t>South</a:t>
            </a:r>
            <a:r>
              <a:rPr sz="25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135" dirty="0">
                <a:solidFill>
                  <a:srgbClr val="FFFFFF"/>
                </a:solidFill>
                <a:latin typeface="Arial"/>
                <a:cs typeface="Arial"/>
              </a:rPr>
              <a:t>Indian </a:t>
            </a:r>
            <a:r>
              <a:rPr sz="2500" b="1" spc="165" dirty="0">
                <a:solidFill>
                  <a:srgbClr val="FFFFFF"/>
                </a:solidFill>
                <a:latin typeface="Arial"/>
                <a:cs typeface="Arial"/>
              </a:rPr>
              <a:t>languages</a:t>
            </a:r>
            <a:r>
              <a:rPr sz="250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22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50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b="1" spc="95" dirty="0">
                <a:solidFill>
                  <a:srgbClr val="FFFFFF"/>
                </a:solidFill>
                <a:latin typeface="Arial"/>
                <a:cs typeface="Arial"/>
              </a:rPr>
              <a:t>Korean.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8338" y="1681662"/>
            <a:ext cx="17725390" cy="8274684"/>
            <a:chOff x="218338" y="1681662"/>
            <a:chExt cx="17725390" cy="827468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338" y="1681662"/>
              <a:ext cx="8791574" cy="43433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8939" y="6022021"/>
              <a:ext cx="8934449" cy="3933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81482" y="1755257"/>
              <a:ext cx="3388243" cy="33882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2707" y="6623435"/>
              <a:ext cx="2634864" cy="263486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1684" rIns="0" bIns="0" rtlCol="0">
            <a:spAutoFit/>
          </a:bodyPr>
          <a:lstStyle/>
          <a:p>
            <a:pPr marL="1096645">
              <a:lnSpc>
                <a:spcPct val="100000"/>
              </a:lnSpc>
              <a:spcBef>
                <a:spcPts val="120"/>
              </a:spcBef>
            </a:pPr>
            <a:r>
              <a:rPr spc="95" dirty="0"/>
              <a:t>Top</a:t>
            </a:r>
            <a:r>
              <a:rPr spc="-260" dirty="0"/>
              <a:t> </a:t>
            </a:r>
            <a:r>
              <a:rPr spc="385" dirty="0"/>
              <a:t>5</a:t>
            </a:r>
            <a:r>
              <a:rPr spc="-260" dirty="0"/>
              <a:t> </a:t>
            </a:r>
            <a:r>
              <a:rPr spc="125" dirty="0"/>
              <a:t>Artists</a:t>
            </a:r>
            <a:r>
              <a:rPr spc="-254" dirty="0"/>
              <a:t> </a:t>
            </a:r>
            <a:r>
              <a:rPr spc="200" dirty="0"/>
              <a:t>Track</a:t>
            </a:r>
            <a:r>
              <a:rPr spc="-260" dirty="0"/>
              <a:t> </a:t>
            </a:r>
            <a:r>
              <a:rPr spc="215" dirty="0"/>
              <a:t>Count</a:t>
            </a:r>
            <a:r>
              <a:rPr spc="-260" dirty="0"/>
              <a:t> </a:t>
            </a:r>
            <a:r>
              <a:rPr spc="290" dirty="0"/>
              <a:t>by</a:t>
            </a:r>
            <a:r>
              <a:rPr spc="-254" dirty="0"/>
              <a:t> </a:t>
            </a:r>
            <a:r>
              <a:rPr spc="200" dirty="0"/>
              <a:t>Year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591583" y="1028700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56424" y="878997"/>
            <a:ext cx="3812540" cy="653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20" dirty="0"/>
              <a:t>Interpretation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50655" y="1925319"/>
            <a:ext cx="109965" cy="1099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50655" y="2789334"/>
            <a:ext cx="109965" cy="1099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50655" y="3653349"/>
            <a:ext cx="109965" cy="1099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50655" y="4517365"/>
            <a:ext cx="109965" cy="1099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50655" y="5813387"/>
            <a:ext cx="109965" cy="10996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50655" y="6677403"/>
            <a:ext cx="109965" cy="10996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50655" y="7973425"/>
            <a:ext cx="109965" cy="10996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146865" y="1708224"/>
            <a:ext cx="13599160" cy="73698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8920" marR="241300" algn="ctr">
              <a:lnSpc>
                <a:spcPct val="115700"/>
              </a:lnSpc>
              <a:spcBef>
                <a:spcPts val="95"/>
              </a:spcBef>
            </a:pPr>
            <a:r>
              <a:rPr sz="2450" b="1" spc="120" dirty="0">
                <a:solidFill>
                  <a:srgbClr val="FFFFFF"/>
                </a:solidFill>
                <a:latin typeface="Arial"/>
                <a:cs typeface="Arial"/>
              </a:rPr>
              <a:t>Volatility</a:t>
            </a:r>
            <a:r>
              <a:rPr sz="245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60" dirty="0">
                <a:solidFill>
                  <a:srgbClr val="FFFFFF"/>
                </a:solidFill>
                <a:latin typeface="Arial"/>
                <a:cs typeface="Arial"/>
              </a:rPr>
              <a:t>Peaks: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0" dirty="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10" dirty="0">
                <a:solidFill>
                  <a:srgbClr val="FFFFFF"/>
                </a:solidFill>
                <a:latin typeface="Arial"/>
                <a:cs typeface="Arial"/>
              </a:rPr>
              <a:t>releases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8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0" dirty="0">
                <a:solidFill>
                  <a:srgbClr val="FFFFFF"/>
                </a:solidFill>
                <a:latin typeface="Arial"/>
                <a:cs typeface="Arial"/>
              </a:rPr>
              <a:t>highly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0" dirty="0">
                <a:solidFill>
                  <a:srgbClr val="FFFFFF"/>
                </a:solidFill>
                <a:latin typeface="Arial"/>
                <a:cs typeface="Arial"/>
              </a:rPr>
              <a:t>volatile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7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70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05" dirty="0">
                <a:solidFill>
                  <a:srgbClr val="FFFFFF"/>
                </a:solidFill>
                <a:latin typeface="Arial"/>
                <a:cs typeface="Arial"/>
              </a:rPr>
              <a:t>artists,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210" dirty="0">
                <a:solidFill>
                  <a:srgbClr val="FFFFFF"/>
                </a:solidFill>
                <a:latin typeface="Arial"/>
                <a:cs typeface="Arial"/>
              </a:rPr>
              <a:t>marked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40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2450" b="1" spc="110" dirty="0">
                <a:solidFill>
                  <a:srgbClr val="FFFFFF"/>
                </a:solidFill>
                <a:latin typeface="Arial"/>
                <a:cs typeface="Arial"/>
              </a:rPr>
              <a:t>significant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75" dirty="0">
                <a:solidFill>
                  <a:srgbClr val="FFFFFF"/>
                </a:solidFill>
                <a:latin typeface="Arial"/>
                <a:cs typeface="Arial"/>
              </a:rPr>
              <a:t>annual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85" dirty="0">
                <a:solidFill>
                  <a:srgbClr val="FFFFFF"/>
                </a:solidFill>
                <a:latin typeface="Arial"/>
                <a:cs typeface="Arial"/>
              </a:rPr>
              <a:t>spikes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95" dirty="0">
                <a:solidFill>
                  <a:srgbClr val="FFFFFF"/>
                </a:solidFill>
                <a:latin typeface="Arial"/>
                <a:cs typeface="Arial"/>
              </a:rPr>
              <a:t>followed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75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40" dirty="0">
                <a:solidFill>
                  <a:srgbClr val="FFFFFF"/>
                </a:solidFill>
                <a:latin typeface="Arial"/>
                <a:cs typeface="Arial"/>
              </a:rPr>
              <a:t>sharp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70" dirty="0">
                <a:solidFill>
                  <a:srgbClr val="FFFFFF"/>
                </a:solidFill>
                <a:latin typeface="Arial"/>
                <a:cs typeface="Arial"/>
              </a:rPr>
              <a:t>drops.</a:t>
            </a:r>
            <a:endParaRPr sz="2450">
              <a:latin typeface="Arial"/>
              <a:cs typeface="Arial"/>
            </a:endParaRPr>
          </a:p>
          <a:p>
            <a:pPr marL="159385" marR="151765" algn="ctr">
              <a:lnSpc>
                <a:spcPct val="115700"/>
              </a:lnSpc>
            </a:pPr>
            <a:r>
              <a:rPr sz="2450" b="1" spc="110" dirty="0">
                <a:solidFill>
                  <a:srgbClr val="FFFFFF"/>
                </a:solidFill>
                <a:latin typeface="Arial"/>
                <a:cs typeface="Arial"/>
              </a:rPr>
              <a:t>Daniel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40" dirty="0">
                <a:solidFill>
                  <a:srgbClr val="FFFFFF"/>
                </a:solidFill>
                <a:latin typeface="Arial"/>
                <a:cs typeface="Arial"/>
              </a:rPr>
              <a:t>Pemberton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85" dirty="0">
                <a:solidFill>
                  <a:srgbClr val="FFFFFF"/>
                </a:solidFill>
                <a:latin typeface="Arial"/>
                <a:cs typeface="Arial"/>
              </a:rPr>
              <a:t>shows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70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75" dirty="0">
                <a:solidFill>
                  <a:srgbClr val="FFFFFF"/>
                </a:solidFill>
                <a:latin typeface="Arial"/>
                <a:cs typeface="Arial"/>
              </a:rPr>
              <a:t>extreme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50" dirty="0">
                <a:solidFill>
                  <a:srgbClr val="FFFFFF"/>
                </a:solidFill>
                <a:latin typeface="Arial"/>
                <a:cs typeface="Arial"/>
              </a:rPr>
              <a:t>peak,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0" dirty="0">
                <a:solidFill>
                  <a:srgbClr val="FFFFFF"/>
                </a:solidFill>
                <a:latin typeface="Arial"/>
                <a:cs typeface="Arial"/>
              </a:rPr>
              <a:t>releasing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14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70" dirty="0">
                <a:solidFill>
                  <a:srgbClr val="FFFFFF"/>
                </a:solidFill>
                <a:latin typeface="Arial"/>
                <a:cs typeface="Arial"/>
              </a:rPr>
              <a:t>200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40" dirty="0">
                <a:solidFill>
                  <a:srgbClr val="FFFFFF"/>
                </a:solidFill>
                <a:latin typeface="Arial"/>
                <a:cs typeface="Arial"/>
              </a:rPr>
              <a:t>tracks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9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80" dirty="0">
                <a:solidFill>
                  <a:srgbClr val="FFFFFF"/>
                </a:solidFill>
                <a:latin typeface="Arial"/>
                <a:cs typeface="Arial"/>
              </a:rPr>
              <a:t>2023, </a:t>
            </a:r>
            <a:r>
              <a:rPr sz="2450" b="1" spc="155" dirty="0">
                <a:solidFill>
                  <a:srgbClr val="FFFFFF"/>
                </a:solidFill>
                <a:latin typeface="Arial"/>
                <a:cs typeface="Arial"/>
              </a:rPr>
              <a:t>far</a:t>
            </a:r>
            <a:r>
              <a:rPr sz="245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5" dirty="0">
                <a:solidFill>
                  <a:srgbClr val="FFFFFF"/>
                </a:solidFill>
                <a:latin typeface="Arial"/>
                <a:cs typeface="Arial"/>
              </a:rPr>
              <a:t>exceeding</a:t>
            </a:r>
            <a:r>
              <a:rPr sz="245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210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5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245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65" dirty="0">
                <a:solidFill>
                  <a:srgbClr val="FFFFFF"/>
                </a:solidFill>
                <a:latin typeface="Arial"/>
                <a:cs typeface="Arial"/>
              </a:rPr>
              <a:t>single-</a:t>
            </a:r>
            <a:r>
              <a:rPr sz="2450" b="1" spc="180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00" dirty="0">
                <a:solidFill>
                  <a:srgbClr val="FFFFFF"/>
                </a:solidFill>
                <a:latin typeface="Arial"/>
                <a:cs typeface="Arial"/>
              </a:rPr>
              <a:t>count.</a:t>
            </a:r>
            <a:endParaRPr sz="2450">
              <a:latin typeface="Arial"/>
              <a:cs typeface="Arial"/>
            </a:endParaRPr>
          </a:p>
          <a:p>
            <a:pPr marL="285750" marR="278130" algn="ctr">
              <a:lnSpc>
                <a:spcPct val="115700"/>
              </a:lnSpc>
            </a:pPr>
            <a:r>
              <a:rPr sz="2450" b="1" spc="140" dirty="0">
                <a:solidFill>
                  <a:srgbClr val="FFFFFF"/>
                </a:solidFill>
                <a:latin typeface="Arial"/>
                <a:cs typeface="Arial"/>
              </a:rPr>
              <a:t>Shankar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204" dirty="0">
                <a:solidFill>
                  <a:srgbClr val="FFFFFF"/>
                </a:solidFill>
                <a:latin typeface="Arial"/>
                <a:cs typeface="Arial"/>
              </a:rPr>
              <a:t>Mahadevan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00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00" dirty="0">
                <a:solidFill>
                  <a:srgbClr val="FFFFFF"/>
                </a:solidFill>
                <a:latin typeface="Arial"/>
                <a:cs typeface="Arial"/>
              </a:rPr>
              <a:t>exhibits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14" dirty="0">
                <a:solidFill>
                  <a:srgbClr val="FFFFFF"/>
                </a:solidFill>
                <a:latin typeface="Arial"/>
                <a:cs typeface="Arial"/>
              </a:rPr>
              <a:t>volatility,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45" dirty="0">
                <a:solidFill>
                  <a:srgbClr val="FFFFFF"/>
                </a:solidFill>
                <a:latin typeface="Arial"/>
                <a:cs typeface="Arial"/>
              </a:rPr>
              <a:t>notable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50" dirty="0">
                <a:solidFill>
                  <a:srgbClr val="FFFFFF"/>
                </a:solidFill>
                <a:latin typeface="Arial"/>
                <a:cs typeface="Arial"/>
              </a:rPr>
              <a:t>peaks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50" dirty="0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2014 </a:t>
            </a:r>
            <a:r>
              <a:rPr sz="2450" b="1" spc="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5" dirty="0">
                <a:solidFill>
                  <a:srgbClr val="FFFFFF"/>
                </a:solidFill>
                <a:latin typeface="Arial"/>
                <a:cs typeface="Arial"/>
              </a:rPr>
              <a:t>2016-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2017.</a:t>
            </a:r>
            <a:endParaRPr sz="2450">
              <a:latin typeface="Arial"/>
              <a:cs typeface="Arial"/>
            </a:endParaRPr>
          </a:p>
          <a:p>
            <a:pPr marL="12065" marR="5080" algn="ctr">
              <a:lnSpc>
                <a:spcPct val="115700"/>
              </a:lnSpc>
            </a:pPr>
            <a:r>
              <a:rPr sz="2450" b="1" spc="130" dirty="0">
                <a:solidFill>
                  <a:srgbClr val="FFFFFF"/>
                </a:solidFill>
                <a:latin typeface="Arial"/>
                <a:cs typeface="Arial"/>
              </a:rPr>
              <a:t>Composer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90" dirty="0">
                <a:solidFill>
                  <a:srgbClr val="FFFFFF"/>
                </a:solidFill>
                <a:latin typeface="Arial"/>
                <a:cs typeface="Arial"/>
              </a:rPr>
              <a:t>Activity: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0" dirty="0">
                <a:solidFill>
                  <a:srgbClr val="FFFFFF"/>
                </a:solidFill>
                <a:latin typeface="Arial"/>
                <a:cs typeface="Arial"/>
              </a:rPr>
              <a:t>Soundtrack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0" dirty="0">
                <a:solidFill>
                  <a:srgbClr val="FFFFFF"/>
                </a:solidFill>
                <a:latin typeface="Arial"/>
                <a:cs typeface="Arial"/>
              </a:rPr>
              <a:t>composers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90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5" dirty="0">
                <a:solidFill>
                  <a:srgbClr val="FFFFFF"/>
                </a:solidFill>
                <a:latin typeface="Arial"/>
                <a:cs typeface="Arial"/>
              </a:rPr>
              <a:t>Alan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60" dirty="0">
                <a:solidFill>
                  <a:srgbClr val="FFFFFF"/>
                </a:solidFill>
                <a:latin typeface="Arial"/>
                <a:cs typeface="Arial"/>
              </a:rPr>
              <a:t>Silvestri,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10" dirty="0">
                <a:solidFill>
                  <a:srgbClr val="FFFFFF"/>
                </a:solidFill>
                <a:latin typeface="Arial"/>
                <a:cs typeface="Arial"/>
              </a:rPr>
              <a:t>Daniel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5" dirty="0">
                <a:solidFill>
                  <a:srgbClr val="FFFFFF"/>
                </a:solidFill>
                <a:latin typeface="Arial"/>
                <a:cs typeface="Arial"/>
              </a:rPr>
              <a:t>Pemberton,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7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450" b="1" spc="145" dirty="0">
                <a:solidFill>
                  <a:srgbClr val="FFFFFF"/>
                </a:solidFill>
                <a:latin typeface="Arial"/>
                <a:cs typeface="Arial"/>
              </a:rPr>
              <a:t>Ramin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50" dirty="0">
                <a:solidFill>
                  <a:srgbClr val="FFFFFF"/>
                </a:solidFill>
                <a:latin typeface="Arial"/>
                <a:cs typeface="Arial"/>
              </a:rPr>
              <a:t>Djawadi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05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60" dirty="0">
                <a:solidFill>
                  <a:srgbClr val="FFFFFF"/>
                </a:solidFill>
                <a:latin typeface="Arial"/>
                <a:cs typeface="Arial"/>
              </a:rPr>
              <a:t>intermittent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00" dirty="0">
                <a:solidFill>
                  <a:srgbClr val="FFFFFF"/>
                </a:solidFill>
                <a:latin typeface="Arial"/>
                <a:cs typeface="Arial"/>
              </a:rPr>
              <a:t>bursts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6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0" dirty="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35" dirty="0">
                <a:solidFill>
                  <a:srgbClr val="FFFFFF"/>
                </a:solidFill>
                <a:latin typeface="Arial"/>
                <a:cs typeface="Arial"/>
              </a:rPr>
              <a:t>activity,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0" dirty="0">
                <a:solidFill>
                  <a:srgbClr val="FFFFFF"/>
                </a:solidFill>
                <a:latin typeface="Arial"/>
                <a:cs typeface="Arial"/>
              </a:rPr>
              <a:t>often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05" dirty="0">
                <a:solidFill>
                  <a:srgbClr val="FFFFFF"/>
                </a:solidFill>
                <a:latin typeface="Arial"/>
                <a:cs typeface="Arial"/>
              </a:rPr>
              <a:t>corresponding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9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450" b="1" spc="185" dirty="0">
                <a:solidFill>
                  <a:srgbClr val="FFFFFF"/>
                </a:solidFill>
                <a:latin typeface="Arial"/>
                <a:cs typeface="Arial"/>
              </a:rPr>
              <a:t>major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45" dirty="0">
                <a:solidFill>
                  <a:srgbClr val="FFFFFF"/>
                </a:solidFill>
                <a:latin typeface="Arial"/>
                <a:cs typeface="Arial"/>
              </a:rPr>
              <a:t>film</a:t>
            </a:r>
            <a:r>
              <a:rPr sz="245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7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5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TV</a:t>
            </a:r>
            <a:r>
              <a:rPr sz="245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90" dirty="0">
                <a:solidFill>
                  <a:srgbClr val="FFFFFF"/>
                </a:solidFill>
                <a:latin typeface="Arial"/>
                <a:cs typeface="Arial"/>
              </a:rPr>
              <a:t>releases.</a:t>
            </a:r>
            <a:endParaRPr sz="2450">
              <a:latin typeface="Arial"/>
              <a:cs typeface="Arial"/>
            </a:endParaRPr>
          </a:p>
          <a:p>
            <a:pPr marL="100330" marR="92710" algn="ctr">
              <a:lnSpc>
                <a:spcPct val="115700"/>
              </a:lnSpc>
            </a:pPr>
            <a:r>
              <a:rPr sz="2450" b="1" spc="145" dirty="0">
                <a:solidFill>
                  <a:srgbClr val="FFFFFF"/>
                </a:solidFill>
                <a:latin typeface="Arial"/>
                <a:cs typeface="Arial"/>
              </a:rPr>
              <a:t>Ramin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50" dirty="0">
                <a:solidFill>
                  <a:srgbClr val="FFFFFF"/>
                </a:solidFill>
                <a:latin typeface="Arial"/>
                <a:cs typeface="Arial"/>
              </a:rPr>
              <a:t>Djawadi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85" dirty="0">
                <a:solidFill>
                  <a:srgbClr val="FFFFFF"/>
                </a:solidFill>
                <a:latin typeface="Arial"/>
                <a:cs typeface="Arial"/>
              </a:rPr>
              <a:t>shows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29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5" dirty="0">
                <a:solidFill>
                  <a:srgbClr val="FFFFFF"/>
                </a:solidFill>
                <a:latin typeface="Arial"/>
                <a:cs typeface="Arial"/>
              </a:rPr>
              <a:t>sustained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5" dirty="0">
                <a:solidFill>
                  <a:srgbClr val="FFFFFF"/>
                </a:solidFill>
                <a:latin typeface="Arial"/>
                <a:cs typeface="Arial"/>
              </a:rPr>
              <a:t>increase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9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220" dirty="0">
                <a:solidFill>
                  <a:srgbClr val="FFFFFF"/>
                </a:solidFill>
                <a:latin typeface="Arial"/>
                <a:cs typeface="Arial"/>
              </a:rPr>
              <a:t>high-</a:t>
            </a:r>
            <a:r>
              <a:rPr sz="2450" b="1" spc="165" dirty="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45" dirty="0">
                <a:solidFill>
                  <a:srgbClr val="FFFFFF"/>
                </a:solidFill>
                <a:latin typeface="Arial"/>
                <a:cs typeface="Arial"/>
              </a:rPr>
              <a:t>years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6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50" dirty="0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2010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9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2017.</a:t>
            </a:r>
            <a:endParaRPr sz="2450">
              <a:latin typeface="Arial"/>
              <a:cs typeface="Arial"/>
            </a:endParaRPr>
          </a:p>
          <a:p>
            <a:pPr marL="681990" marR="674370" indent="65405" algn="just">
              <a:lnSpc>
                <a:spcPct val="115700"/>
              </a:lnSpc>
            </a:pPr>
            <a:r>
              <a:rPr sz="2450" b="1" spc="120" dirty="0">
                <a:solidFill>
                  <a:srgbClr val="FFFFFF"/>
                </a:solidFill>
                <a:latin typeface="Arial"/>
                <a:cs typeface="Arial"/>
              </a:rPr>
              <a:t>Shreya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65" dirty="0">
                <a:solidFill>
                  <a:srgbClr val="FFFFFF"/>
                </a:solidFill>
                <a:latin typeface="Arial"/>
                <a:cs typeface="Arial"/>
              </a:rPr>
              <a:t>Ghoshal's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80" dirty="0">
                <a:solidFill>
                  <a:srgbClr val="FFFFFF"/>
                </a:solidFill>
                <a:latin typeface="Arial"/>
                <a:cs typeface="Arial"/>
              </a:rPr>
              <a:t>Consistency: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0" dirty="0">
                <a:solidFill>
                  <a:srgbClr val="FFFFFF"/>
                </a:solidFill>
                <a:latin typeface="Arial"/>
                <a:cs typeface="Arial"/>
              </a:rPr>
              <a:t>Shreya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90" dirty="0">
                <a:solidFill>
                  <a:srgbClr val="FFFFFF"/>
                </a:solidFill>
                <a:latin typeface="Arial"/>
                <a:cs typeface="Arial"/>
              </a:rPr>
              <a:t>Ghoshal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10" dirty="0">
                <a:solidFill>
                  <a:srgbClr val="FFFFFF"/>
                </a:solidFill>
                <a:latin typeface="Arial"/>
                <a:cs typeface="Arial"/>
              </a:rPr>
              <a:t>displays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70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5" dirty="0">
                <a:solidFill>
                  <a:srgbClr val="FFFFFF"/>
                </a:solidFill>
                <a:latin typeface="Arial"/>
                <a:cs typeface="Arial"/>
              </a:rPr>
              <a:t>relatively </a:t>
            </a:r>
            <a:r>
              <a:rPr sz="2450" b="1" spc="100" dirty="0">
                <a:solidFill>
                  <a:srgbClr val="FFFFFF"/>
                </a:solidFill>
                <a:latin typeface="Arial"/>
                <a:cs typeface="Arial"/>
              </a:rPr>
              <a:t>consistent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65" dirty="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45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9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50" dirty="0">
                <a:solidFill>
                  <a:srgbClr val="FFFFFF"/>
                </a:solidFill>
                <a:latin typeface="Arial"/>
                <a:cs typeface="Arial"/>
              </a:rPr>
              <a:t>later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45" dirty="0">
                <a:solidFill>
                  <a:srgbClr val="FFFFFF"/>
                </a:solidFill>
                <a:latin typeface="Arial"/>
                <a:cs typeface="Arial"/>
              </a:rPr>
              <a:t>years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225" dirty="0">
                <a:solidFill>
                  <a:srgbClr val="FFFFFF"/>
                </a:solidFill>
                <a:latin typeface="Arial"/>
                <a:cs typeface="Arial"/>
              </a:rPr>
              <a:t>(post-</a:t>
            </a:r>
            <a:r>
              <a:rPr sz="2450" b="1" spc="75" dirty="0">
                <a:solidFill>
                  <a:srgbClr val="FFFFFF"/>
                </a:solidFill>
                <a:latin typeface="Arial"/>
                <a:cs typeface="Arial"/>
              </a:rPr>
              <a:t>2010),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75" dirty="0">
                <a:solidFill>
                  <a:srgbClr val="FFFFFF"/>
                </a:solidFill>
                <a:latin typeface="Arial"/>
                <a:cs typeface="Arial"/>
              </a:rPr>
              <a:t>maintaining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29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30" dirty="0">
                <a:solidFill>
                  <a:srgbClr val="FFFFFF"/>
                </a:solidFill>
                <a:latin typeface="Arial"/>
                <a:cs typeface="Arial"/>
              </a:rPr>
              <a:t>steady, </a:t>
            </a:r>
            <a:r>
              <a:rPr sz="2450" b="1" spc="185" dirty="0">
                <a:solidFill>
                  <a:srgbClr val="FFFFFF"/>
                </a:solidFill>
                <a:latin typeface="Arial"/>
                <a:cs typeface="Arial"/>
              </a:rPr>
              <a:t>moderate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1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6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10" dirty="0">
                <a:solidFill>
                  <a:srgbClr val="FFFFFF"/>
                </a:solidFill>
                <a:latin typeface="Arial"/>
                <a:cs typeface="Arial"/>
              </a:rPr>
              <a:t>releases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80" dirty="0">
                <a:solidFill>
                  <a:srgbClr val="FFFFFF"/>
                </a:solidFill>
                <a:latin typeface="Arial"/>
                <a:cs typeface="Arial"/>
              </a:rPr>
              <a:t>compared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200" dirty="0">
                <a:solidFill>
                  <a:srgbClr val="FFFFFF"/>
                </a:solidFill>
                <a:latin typeface="Arial"/>
                <a:cs typeface="Arial"/>
              </a:rPr>
              <a:t>dramatic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85" dirty="0">
                <a:solidFill>
                  <a:srgbClr val="FFFFFF"/>
                </a:solidFill>
                <a:latin typeface="Arial"/>
                <a:cs typeface="Arial"/>
              </a:rPr>
              <a:t>spikes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10" dirty="0">
                <a:solidFill>
                  <a:srgbClr val="FFFFFF"/>
                </a:solidFill>
                <a:latin typeface="Arial"/>
                <a:cs typeface="Arial"/>
              </a:rPr>
              <a:t>seen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75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80" dirty="0">
                <a:solidFill>
                  <a:srgbClr val="FFFFFF"/>
                </a:solidFill>
                <a:latin typeface="Arial"/>
                <a:cs typeface="Arial"/>
              </a:rPr>
              <a:t>others.</a:t>
            </a:r>
            <a:endParaRPr sz="2450">
              <a:latin typeface="Arial"/>
              <a:cs typeface="Arial"/>
            </a:endParaRPr>
          </a:p>
          <a:p>
            <a:pPr marL="189230" marR="181610" indent="-635" algn="ctr">
              <a:lnSpc>
                <a:spcPct val="115700"/>
              </a:lnSpc>
            </a:pPr>
            <a:r>
              <a:rPr sz="2450" b="1" spc="60" dirty="0">
                <a:solidFill>
                  <a:srgbClr val="FFFFFF"/>
                </a:solidFill>
                <a:latin typeface="Arial"/>
                <a:cs typeface="Arial"/>
              </a:rPr>
              <a:t>Early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05" dirty="0">
                <a:solidFill>
                  <a:srgbClr val="FFFFFF"/>
                </a:solidFill>
                <a:latin typeface="Arial"/>
                <a:cs typeface="Arial"/>
              </a:rPr>
              <a:t>Career: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5" dirty="0">
                <a:solidFill>
                  <a:srgbClr val="FFFFFF"/>
                </a:solidFill>
                <a:latin typeface="Arial"/>
                <a:cs typeface="Arial"/>
              </a:rPr>
              <a:t>Alan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65" dirty="0">
                <a:solidFill>
                  <a:srgbClr val="FFFFFF"/>
                </a:solidFill>
                <a:latin typeface="Arial"/>
                <a:cs typeface="Arial"/>
              </a:rPr>
              <a:t>Silvestri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5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05" dirty="0">
                <a:solidFill>
                  <a:srgbClr val="FFFFFF"/>
                </a:solidFill>
                <a:latin typeface="Arial"/>
                <a:cs typeface="Arial"/>
              </a:rPr>
              <a:t>longest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0" dirty="0">
                <a:solidFill>
                  <a:srgbClr val="FFFFFF"/>
                </a:solidFill>
                <a:latin typeface="Arial"/>
                <a:cs typeface="Arial"/>
              </a:rPr>
              <a:t>recorded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90" dirty="0">
                <a:solidFill>
                  <a:srgbClr val="FFFFFF"/>
                </a:solidFill>
                <a:latin typeface="Arial"/>
                <a:cs typeface="Arial"/>
              </a:rPr>
              <a:t>history,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10" dirty="0">
                <a:solidFill>
                  <a:srgbClr val="FFFFFF"/>
                </a:solidFill>
                <a:latin typeface="Arial"/>
                <a:cs typeface="Arial"/>
              </a:rPr>
              <a:t>showing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50" dirty="0">
                <a:solidFill>
                  <a:srgbClr val="FFFFFF"/>
                </a:solidFill>
                <a:latin typeface="Arial"/>
                <a:cs typeface="Arial"/>
              </a:rPr>
              <a:t>intermittent </a:t>
            </a:r>
            <a:r>
              <a:rPr sz="2450" b="1" spc="165" dirty="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05" dirty="0">
                <a:solidFill>
                  <a:srgbClr val="FFFFFF"/>
                </a:solidFill>
                <a:latin typeface="Arial"/>
                <a:cs typeface="Arial"/>
              </a:rPr>
              <a:t>counts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60" dirty="0">
                <a:solidFill>
                  <a:srgbClr val="FFFFFF"/>
                </a:solidFill>
                <a:latin typeface="Arial"/>
                <a:cs typeface="Arial"/>
              </a:rPr>
              <a:t>dating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80" dirty="0">
                <a:solidFill>
                  <a:srgbClr val="FFFFFF"/>
                </a:solidFill>
                <a:latin typeface="Arial"/>
                <a:cs typeface="Arial"/>
              </a:rPr>
              <a:t>back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50" dirty="0">
                <a:solidFill>
                  <a:srgbClr val="FFFFFF"/>
                </a:solidFill>
                <a:latin typeface="Arial"/>
                <a:cs typeface="Arial"/>
              </a:rPr>
              <a:t>1988-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1990,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0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0" dirty="0">
                <a:solidFill>
                  <a:srgbClr val="FFFFFF"/>
                </a:solidFill>
                <a:latin typeface="Arial"/>
                <a:cs typeface="Arial"/>
              </a:rPr>
              <a:t>Shreya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65" dirty="0">
                <a:solidFill>
                  <a:srgbClr val="FFFFFF"/>
                </a:solidFill>
                <a:latin typeface="Arial"/>
                <a:cs typeface="Arial"/>
              </a:rPr>
              <a:t>Ghoshal's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45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10" dirty="0">
                <a:solidFill>
                  <a:srgbClr val="FFFFFF"/>
                </a:solidFill>
                <a:latin typeface="Arial"/>
                <a:cs typeface="Arial"/>
              </a:rPr>
              <a:t>begins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0" dirty="0">
                <a:solidFill>
                  <a:srgbClr val="FFFFFF"/>
                </a:solidFill>
                <a:latin typeface="Arial"/>
                <a:cs typeface="Arial"/>
              </a:rPr>
              <a:t>later, </a:t>
            </a:r>
            <a:r>
              <a:rPr sz="2450" b="1" spc="110" dirty="0">
                <a:solidFill>
                  <a:srgbClr val="FFFFFF"/>
                </a:solidFill>
                <a:latin typeface="Arial"/>
                <a:cs typeface="Arial"/>
              </a:rPr>
              <a:t>showing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00" dirty="0">
                <a:solidFill>
                  <a:srgbClr val="FFFFFF"/>
                </a:solidFill>
                <a:latin typeface="Arial"/>
                <a:cs typeface="Arial"/>
              </a:rPr>
              <a:t>consistent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229" dirty="0">
                <a:solidFill>
                  <a:srgbClr val="FFFFFF"/>
                </a:solidFill>
                <a:latin typeface="Arial"/>
                <a:cs typeface="Arial"/>
              </a:rPr>
              <a:t>low-</a:t>
            </a:r>
            <a:r>
              <a:rPr sz="2450" b="1" spc="11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50" dirty="0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6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50" dirty="0">
                <a:solidFill>
                  <a:srgbClr val="FFFFFF"/>
                </a:solidFill>
                <a:latin typeface="Arial"/>
                <a:cs typeface="Arial"/>
              </a:rPr>
              <a:t>early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0" dirty="0">
                <a:solidFill>
                  <a:srgbClr val="FFFFFF"/>
                </a:solidFill>
                <a:latin typeface="Arial"/>
                <a:cs typeface="Arial"/>
              </a:rPr>
              <a:t>2000s.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52002" y="4656151"/>
            <a:ext cx="44894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04276" y="5827895"/>
            <a:ext cx="334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48267" y="3617661"/>
            <a:ext cx="2667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 marR="5080">
              <a:lnSpc>
                <a:spcPts val="9450"/>
              </a:lnSpc>
              <a:spcBef>
                <a:spcPts val="1445"/>
              </a:spcBef>
            </a:pPr>
            <a:r>
              <a:rPr sz="8900" spc="475" dirty="0"/>
              <a:t>Time</a:t>
            </a:r>
            <a:r>
              <a:rPr sz="8900" spc="-575" dirty="0"/>
              <a:t> </a:t>
            </a:r>
            <a:r>
              <a:rPr sz="8900" spc="150" dirty="0"/>
              <a:t>Series </a:t>
            </a:r>
            <a:r>
              <a:rPr sz="8900" spc="320" dirty="0"/>
              <a:t>Analysis</a:t>
            </a:r>
            <a:endParaRPr sz="8900"/>
          </a:p>
        </p:txBody>
      </p:sp>
      <p:sp>
        <p:nvSpPr>
          <p:cNvPr id="6" name="object 6"/>
          <p:cNvSpPr txBox="1"/>
          <p:nvPr/>
        </p:nvSpPr>
        <p:spPr>
          <a:xfrm>
            <a:off x="3351693" y="6805941"/>
            <a:ext cx="440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Lucida Sans Unicode"/>
                <a:cs typeface="Lucida Sans Unicode"/>
              </a:rPr>
              <a:t>ore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817455" y="2365382"/>
            <a:ext cx="5561330" cy="5714365"/>
            <a:chOff x="9817455" y="2365382"/>
            <a:chExt cx="5561330" cy="57143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20596" y="3241333"/>
              <a:ext cx="3965819" cy="3962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7455" y="2365382"/>
              <a:ext cx="2780472" cy="27804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7928" y="5299030"/>
              <a:ext cx="2780472" cy="27804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84119" y="2796728"/>
              <a:ext cx="2107866" cy="21078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38433" y="5509091"/>
              <a:ext cx="2107865" cy="2107865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591583" y="1028700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76345" y="1773601"/>
            <a:ext cx="13192124" cy="50291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19159" y="-448015"/>
            <a:ext cx="12801600" cy="2260601"/>
          </a:xfrm>
          <a:prstGeom prst="rect">
            <a:avLst/>
          </a:prstGeom>
        </p:spPr>
        <p:txBody>
          <a:bodyPr vert="horz" wrap="square" lIns="0" tIns="331684" rIns="0" bIns="0" rtlCol="0">
            <a:spAutoFit/>
          </a:bodyPr>
          <a:lstStyle/>
          <a:p>
            <a:pPr marL="1337310">
              <a:lnSpc>
                <a:spcPct val="100000"/>
              </a:lnSpc>
              <a:spcBef>
                <a:spcPts val="120"/>
              </a:spcBef>
            </a:pPr>
            <a:r>
              <a:rPr spc="170" dirty="0"/>
              <a:t>Total</a:t>
            </a:r>
            <a:r>
              <a:rPr spc="-260" dirty="0"/>
              <a:t> </a:t>
            </a:r>
            <a:r>
              <a:rPr spc="290" dirty="0"/>
              <a:t>Number</a:t>
            </a:r>
            <a:r>
              <a:rPr spc="-260" dirty="0"/>
              <a:t> </a:t>
            </a:r>
            <a:r>
              <a:rPr spc="100" dirty="0"/>
              <a:t>of</a:t>
            </a:r>
            <a:r>
              <a:rPr spc="-260" dirty="0"/>
              <a:t> </a:t>
            </a:r>
            <a:r>
              <a:rPr spc="170" dirty="0"/>
              <a:t>Tracks</a:t>
            </a:r>
            <a:r>
              <a:rPr spc="-260" dirty="0"/>
              <a:t> </a:t>
            </a:r>
            <a:r>
              <a:rPr spc="160" dirty="0"/>
              <a:t>Released</a:t>
            </a:r>
            <a:r>
              <a:rPr spc="-260" dirty="0"/>
              <a:t> </a:t>
            </a:r>
            <a:r>
              <a:rPr spc="225" dirty="0"/>
              <a:t>per</a:t>
            </a:r>
            <a:r>
              <a:rPr spc="-260" dirty="0"/>
              <a:t> </a:t>
            </a:r>
            <a:r>
              <a:rPr spc="200" dirty="0"/>
              <a:t>Year</a:t>
            </a: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7988" y="7274187"/>
            <a:ext cx="105758" cy="10575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62000" y="7080627"/>
            <a:ext cx="14869160" cy="2518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5999"/>
              </a:lnSpc>
              <a:spcBef>
                <a:spcPts val="95"/>
              </a:spcBef>
            </a:pPr>
            <a:r>
              <a:rPr sz="2350" b="1" spc="8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22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85" dirty="0">
                <a:solidFill>
                  <a:srgbClr val="FFFFFF"/>
                </a:solidFill>
                <a:latin typeface="Arial"/>
                <a:cs typeface="Arial"/>
              </a:rPr>
              <a:t>shows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28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35" dirty="0">
                <a:solidFill>
                  <a:srgbClr val="FFFFFF"/>
                </a:solidFill>
                <a:latin typeface="Arial"/>
                <a:cs typeface="Arial"/>
              </a:rPr>
              <a:t>trajectory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6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90" dirty="0">
                <a:solidFill>
                  <a:srgbClr val="FFFFFF"/>
                </a:solidFill>
                <a:latin typeface="Arial"/>
                <a:cs typeface="Arial"/>
              </a:rPr>
              <a:t>explosive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45" dirty="0">
                <a:solidFill>
                  <a:srgbClr val="FFFFFF"/>
                </a:solidFill>
                <a:latin typeface="Arial"/>
                <a:cs typeface="Arial"/>
              </a:rPr>
              <a:t>growth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9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8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6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30" dirty="0">
                <a:solidFill>
                  <a:srgbClr val="FFFFFF"/>
                </a:solidFill>
                <a:latin typeface="Arial"/>
                <a:cs typeface="Arial"/>
              </a:rPr>
              <a:t>tracks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10" dirty="0">
                <a:solidFill>
                  <a:srgbClr val="FFFFFF"/>
                </a:solidFill>
                <a:latin typeface="Arial"/>
                <a:cs typeface="Arial"/>
              </a:rPr>
              <a:t>released.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14" dirty="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95" dirty="0">
                <a:solidFill>
                  <a:srgbClr val="FFFFFF"/>
                </a:solidFill>
                <a:latin typeface="Arial"/>
                <a:cs typeface="Arial"/>
              </a:rPr>
              <a:t>counts </a:t>
            </a:r>
            <a:r>
              <a:rPr sz="2350" b="1" spc="175" dirty="0">
                <a:solidFill>
                  <a:srgbClr val="FFFFFF"/>
                </a:solidFill>
                <a:latin typeface="Arial"/>
                <a:cs typeface="Arial"/>
              </a:rPr>
              <a:t>remained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25" dirty="0">
                <a:solidFill>
                  <a:srgbClr val="FFFFFF"/>
                </a:solidFill>
                <a:latin typeface="Arial"/>
                <a:cs typeface="Arial"/>
              </a:rPr>
              <a:t>relatively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35" dirty="0">
                <a:solidFill>
                  <a:srgbClr val="FFFFFF"/>
                </a:solidFill>
                <a:latin typeface="Arial"/>
                <a:cs typeface="Arial"/>
              </a:rPr>
              <a:t>flat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05" dirty="0">
                <a:solidFill>
                  <a:srgbClr val="FFFFFF"/>
                </a:solidFill>
                <a:latin typeface="Arial"/>
                <a:cs typeface="Arial"/>
              </a:rPr>
              <a:t>low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70" dirty="0">
                <a:solidFill>
                  <a:srgbClr val="FFFFFF"/>
                </a:solidFill>
                <a:latin typeface="Arial"/>
                <a:cs typeface="Arial"/>
              </a:rPr>
              <a:t>(under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95" dirty="0">
                <a:solidFill>
                  <a:srgbClr val="FFFFFF"/>
                </a:solidFill>
                <a:latin typeface="Arial"/>
                <a:cs typeface="Arial"/>
              </a:rPr>
              <a:t>1,000)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5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-35" dirty="0">
                <a:solidFill>
                  <a:srgbClr val="FFFFFF"/>
                </a:solidFill>
                <a:latin typeface="Arial"/>
                <a:cs typeface="Arial"/>
              </a:rPr>
              <a:t>1970s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10" dirty="0">
                <a:solidFill>
                  <a:srgbClr val="FFFFFF"/>
                </a:solidFill>
                <a:latin typeface="Arial"/>
                <a:cs typeface="Arial"/>
              </a:rPr>
              <a:t>until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0" dirty="0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85" dirty="0">
                <a:solidFill>
                  <a:srgbClr val="FFFFFF"/>
                </a:solidFill>
                <a:latin typeface="Arial"/>
                <a:cs typeface="Arial"/>
              </a:rPr>
              <a:t>2007.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40" dirty="0">
                <a:solidFill>
                  <a:srgbClr val="FFFFFF"/>
                </a:solidFill>
                <a:latin typeface="Arial"/>
                <a:cs typeface="Arial"/>
              </a:rPr>
              <a:t>sharp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10" dirty="0">
                <a:solidFill>
                  <a:srgbClr val="FFFFFF"/>
                </a:solidFill>
                <a:latin typeface="Arial"/>
                <a:cs typeface="Arial"/>
              </a:rPr>
              <a:t>increase </a:t>
            </a:r>
            <a:r>
              <a:rPr sz="2350" b="1" spc="180" dirty="0">
                <a:solidFill>
                  <a:srgbClr val="FFFFFF"/>
                </a:solidFill>
                <a:latin typeface="Arial"/>
                <a:cs typeface="Arial"/>
              </a:rPr>
              <a:t>began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0" dirty="0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dirty="0">
                <a:solidFill>
                  <a:srgbClr val="FFFFFF"/>
                </a:solidFill>
                <a:latin typeface="Arial"/>
                <a:cs typeface="Arial"/>
              </a:rPr>
              <a:t>2010,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14" dirty="0">
                <a:solidFill>
                  <a:srgbClr val="FFFFFF"/>
                </a:solidFill>
                <a:latin typeface="Arial"/>
                <a:cs typeface="Arial"/>
              </a:rPr>
              <a:t>while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40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45" dirty="0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0" dirty="0">
                <a:solidFill>
                  <a:srgbClr val="FFFFFF"/>
                </a:solidFill>
                <a:latin typeface="Arial"/>
                <a:cs typeface="Arial"/>
              </a:rPr>
              <a:t>minor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05" dirty="0">
                <a:solidFill>
                  <a:srgbClr val="FFFFFF"/>
                </a:solidFill>
                <a:latin typeface="Arial"/>
                <a:cs typeface="Arial"/>
              </a:rPr>
              <a:t>fluctuations,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8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6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30" dirty="0">
                <a:solidFill>
                  <a:srgbClr val="FFFFFF"/>
                </a:solidFill>
                <a:latin typeface="Arial"/>
                <a:cs typeface="Arial"/>
              </a:rPr>
              <a:t>tracks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14" dirty="0">
                <a:solidFill>
                  <a:srgbClr val="FFFFFF"/>
                </a:solidFill>
                <a:latin typeface="Arial"/>
                <a:cs typeface="Arial"/>
              </a:rPr>
              <a:t>released </a:t>
            </a:r>
            <a:r>
              <a:rPr sz="2350" b="1" spc="160" dirty="0">
                <a:solidFill>
                  <a:srgbClr val="FFFFFF"/>
                </a:solidFill>
                <a:latin typeface="Arial"/>
                <a:cs typeface="Arial"/>
              </a:rPr>
              <a:t>annually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20" dirty="0">
                <a:solidFill>
                  <a:srgbClr val="FFFFFF"/>
                </a:solidFill>
                <a:latin typeface="Arial"/>
                <a:cs typeface="Arial"/>
              </a:rPr>
              <a:t>surged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60" dirty="0">
                <a:solidFill>
                  <a:srgbClr val="FFFFFF"/>
                </a:solidFill>
                <a:latin typeface="Arial"/>
                <a:cs typeface="Arial"/>
              </a:rPr>
              <a:t>dramatically,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5" dirty="0">
                <a:solidFill>
                  <a:srgbClr val="FFFFFF"/>
                </a:solidFill>
                <a:latin typeface="Arial"/>
                <a:cs typeface="Arial"/>
              </a:rPr>
              <a:t>peaking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225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14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70" dirty="0">
                <a:solidFill>
                  <a:srgbClr val="FFFFFF"/>
                </a:solidFill>
                <a:latin typeface="Arial"/>
                <a:cs typeface="Arial"/>
              </a:rPr>
              <a:t>6,000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30" dirty="0">
                <a:solidFill>
                  <a:srgbClr val="FFFFFF"/>
                </a:solidFill>
                <a:latin typeface="Arial"/>
                <a:cs typeface="Arial"/>
              </a:rPr>
              <a:t>tracks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9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60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35" dirty="0">
                <a:solidFill>
                  <a:srgbClr val="FFFFFF"/>
                </a:solidFill>
                <a:latin typeface="Arial"/>
                <a:cs typeface="Arial"/>
              </a:rPr>
              <a:t>recent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35" dirty="0">
                <a:solidFill>
                  <a:srgbClr val="FFFFFF"/>
                </a:solidFill>
                <a:latin typeface="Arial"/>
                <a:cs typeface="Arial"/>
              </a:rPr>
              <a:t>years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65" dirty="0">
                <a:solidFill>
                  <a:srgbClr val="FFFFFF"/>
                </a:solidFill>
                <a:latin typeface="Arial"/>
                <a:cs typeface="Arial"/>
              </a:rPr>
              <a:t>(around </a:t>
            </a:r>
            <a:r>
              <a:rPr sz="2350" b="1" spc="120" dirty="0">
                <a:solidFill>
                  <a:srgbClr val="FFFFFF"/>
                </a:solidFill>
                <a:latin typeface="Arial"/>
                <a:cs typeface="Arial"/>
              </a:rPr>
              <a:t>2023).</a:t>
            </a:r>
            <a:r>
              <a:rPr sz="235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35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05" dirty="0">
                <a:solidFill>
                  <a:srgbClr val="FFFFFF"/>
                </a:solidFill>
                <a:latin typeface="Arial"/>
                <a:cs typeface="Arial"/>
              </a:rPr>
              <a:t>highlights</a:t>
            </a:r>
            <a:r>
              <a:rPr sz="235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28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35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10" dirty="0">
                <a:solidFill>
                  <a:srgbClr val="FFFFFF"/>
                </a:solidFill>
                <a:latin typeface="Arial"/>
                <a:cs typeface="Arial"/>
              </a:rPr>
              <a:t>significant</a:t>
            </a:r>
            <a:r>
              <a:rPr sz="235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35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35" dirty="0">
                <a:solidFill>
                  <a:srgbClr val="FFFFFF"/>
                </a:solidFill>
                <a:latin typeface="Arial"/>
                <a:cs typeface="Arial"/>
              </a:rPr>
              <a:t>recent</a:t>
            </a:r>
            <a:r>
              <a:rPr sz="235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25" dirty="0">
                <a:solidFill>
                  <a:srgbClr val="FFFFFF"/>
                </a:solidFill>
                <a:latin typeface="Arial"/>
                <a:cs typeface="Arial"/>
              </a:rPr>
              <a:t>escalation</a:t>
            </a:r>
            <a:r>
              <a:rPr sz="235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9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35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14" dirty="0">
                <a:solidFill>
                  <a:srgbClr val="FFFFFF"/>
                </a:solidFill>
                <a:latin typeface="Arial"/>
                <a:cs typeface="Arial"/>
              </a:rPr>
              <a:t>overall</a:t>
            </a:r>
            <a:r>
              <a:rPr sz="235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60" dirty="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sz="235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14" dirty="0">
                <a:solidFill>
                  <a:srgbClr val="FFFFFF"/>
                </a:solidFill>
                <a:latin typeface="Arial"/>
                <a:cs typeface="Arial"/>
              </a:rPr>
              <a:t>production</a:t>
            </a:r>
            <a:r>
              <a:rPr sz="235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5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2350" b="1" spc="145" dirty="0">
                <a:solidFill>
                  <a:srgbClr val="FFFFFF"/>
                </a:solidFill>
                <a:latin typeface="Arial"/>
                <a:cs typeface="Arial"/>
              </a:rPr>
              <a:t>recording/cataloging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45" dirty="0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25" dirty="0">
                <a:solidFill>
                  <a:srgbClr val="FFFFFF"/>
                </a:solidFill>
                <a:latin typeface="Arial"/>
                <a:cs typeface="Arial"/>
              </a:rPr>
              <a:t>within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40" dirty="0">
                <a:solidFill>
                  <a:srgbClr val="FFFFFF"/>
                </a:solidFill>
                <a:latin typeface="Arial"/>
                <a:cs typeface="Arial"/>
              </a:rPr>
              <a:t>dataset.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591583" y="1028700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57649" y="1767667"/>
            <a:ext cx="13877924" cy="53720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14600" y="-492934"/>
            <a:ext cx="12801600" cy="2260601"/>
          </a:xfrm>
          <a:prstGeom prst="rect">
            <a:avLst/>
          </a:prstGeom>
        </p:spPr>
        <p:txBody>
          <a:bodyPr vert="horz" wrap="square" lIns="0" tIns="331684" rIns="0" bIns="0" rtlCol="0">
            <a:spAutoFit/>
          </a:bodyPr>
          <a:lstStyle/>
          <a:p>
            <a:pPr marL="1447800">
              <a:lnSpc>
                <a:spcPct val="100000"/>
              </a:lnSpc>
              <a:spcBef>
                <a:spcPts val="120"/>
              </a:spcBef>
            </a:pPr>
            <a:r>
              <a:rPr spc="250" dirty="0"/>
              <a:t>Average</a:t>
            </a:r>
            <a:r>
              <a:rPr spc="-254" dirty="0"/>
              <a:t> </a:t>
            </a:r>
            <a:r>
              <a:rPr spc="200" dirty="0"/>
              <a:t>Track</a:t>
            </a:r>
            <a:r>
              <a:rPr spc="-254" dirty="0"/>
              <a:t> </a:t>
            </a:r>
            <a:r>
              <a:rPr spc="180" dirty="0"/>
              <a:t>Popularity</a:t>
            </a:r>
            <a:r>
              <a:rPr spc="-250" dirty="0"/>
              <a:t> </a:t>
            </a:r>
            <a:r>
              <a:rPr spc="195" dirty="0"/>
              <a:t>over</a:t>
            </a:r>
            <a:r>
              <a:rPr spc="-254" dirty="0"/>
              <a:t> </a:t>
            </a:r>
            <a:r>
              <a:rPr spc="270" dirty="0"/>
              <a:t>the</a:t>
            </a:r>
            <a:r>
              <a:rPr spc="-250" dirty="0"/>
              <a:t> </a:t>
            </a:r>
            <a:r>
              <a:rPr spc="235" dirty="0"/>
              <a:t>years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433683" y="7492603"/>
            <a:ext cx="15781019" cy="2103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5999"/>
              </a:lnSpc>
              <a:spcBef>
                <a:spcPts val="95"/>
              </a:spcBef>
            </a:pPr>
            <a:r>
              <a:rPr sz="2350" b="1" spc="8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60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85" dirty="0">
                <a:solidFill>
                  <a:srgbClr val="FFFFFF"/>
                </a:solidFill>
                <a:latin typeface="Arial"/>
                <a:cs typeface="Arial"/>
              </a:rPr>
              <a:t>shows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65" dirty="0">
                <a:solidFill>
                  <a:srgbClr val="FFFFFF"/>
                </a:solidFill>
                <a:latin typeface="Arial"/>
                <a:cs typeface="Arial"/>
              </a:rPr>
              <a:t>extreme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14" dirty="0">
                <a:solidFill>
                  <a:srgbClr val="FFFFFF"/>
                </a:solidFill>
                <a:latin typeface="Arial"/>
                <a:cs typeface="Arial"/>
              </a:rPr>
              <a:t>volatility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9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80" dirty="0">
                <a:solidFill>
                  <a:srgbClr val="FFFFFF"/>
                </a:solidFill>
                <a:latin typeface="Arial"/>
                <a:cs typeface="Arial"/>
              </a:rPr>
              <a:t>average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60" dirty="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25" dirty="0">
                <a:solidFill>
                  <a:srgbClr val="FFFFFF"/>
                </a:solidFill>
                <a:latin typeface="Arial"/>
                <a:cs typeface="Arial"/>
              </a:rPr>
              <a:t>popularity.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05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70" dirty="0">
                <a:solidFill>
                  <a:srgbClr val="FFFFFF"/>
                </a:solidFill>
                <a:latin typeface="Arial"/>
                <a:cs typeface="Arial"/>
              </a:rPr>
              <a:t>peaked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0" dirty="0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-40" dirty="0">
                <a:solidFill>
                  <a:srgbClr val="FFFFFF"/>
                </a:solidFill>
                <a:latin typeface="Arial"/>
                <a:cs typeface="Arial"/>
              </a:rPr>
              <a:t>1978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200" dirty="0">
                <a:solidFill>
                  <a:srgbClr val="FFFFFF"/>
                </a:solidFill>
                <a:latin typeface="Arial"/>
                <a:cs typeface="Arial"/>
              </a:rPr>
              <a:t>(near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280" dirty="0">
                <a:solidFill>
                  <a:srgbClr val="FFFFFF"/>
                </a:solidFill>
                <a:latin typeface="Arial"/>
                <a:cs typeface="Arial"/>
              </a:rPr>
              <a:t>40)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00" dirty="0">
                <a:solidFill>
                  <a:srgbClr val="FFFFFF"/>
                </a:solidFill>
                <a:latin typeface="Arial"/>
                <a:cs typeface="Arial"/>
              </a:rPr>
              <a:t>before </a:t>
            </a:r>
            <a:r>
              <a:rPr sz="2350" b="1" spc="130" dirty="0">
                <a:solidFill>
                  <a:srgbClr val="FFFFFF"/>
                </a:solidFill>
                <a:latin typeface="Arial"/>
                <a:cs typeface="Arial"/>
              </a:rPr>
              <a:t>undergoing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28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95" dirty="0">
                <a:solidFill>
                  <a:srgbClr val="FFFFFF"/>
                </a:solidFill>
                <a:latin typeface="Arial"/>
                <a:cs typeface="Arial"/>
              </a:rPr>
              <a:t>dramatic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40" dirty="0">
                <a:solidFill>
                  <a:srgbClr val="FFFFFF"/>
                </a:solidFill>
                <a:latin typeface="Arial"/>
                <a:cs typeface="Arial"/>
              </a:rPr>
              <a:t>sharp</a:t>
            </a:r>
            <a:r>
              <a:rPr sz="235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10" dirty="0">
                <a:solidFill>
                  <a:srgbClr val="FFFFFF"/>
                </a:solidFill>
                <a:latin typeface="Arial"/>
                <a:cs typeface="Arial"/>
              </a:rPr>
              <a:t>decline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9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5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45" dirty="0">
                <a:solidFill>
                  <a:srgbClr val="FFFFFF"/>
                </a:solidFill>
                <a:latin typeface="Arial"/>
                <a:cs typeface="Arial"/>
              </a:rPr>
              <a:t>early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dirty="0">
                <a:solidFill>
                  <a:srgbClr val="FFFFFF"/>
                </a:solidFill>
                <a:latin typeface="Arial"/>
                <a:cs typeface="Arial"/>
              </a:rPr>
              <a:t>1980s.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10" dirty="0">
                <a:solidFill>
                  <a:srgbClr val="FFFFFF"/>
                </a:solidFill>
                <a:latin typeface="Arial"/>
                <a:cs typeface="Arial"/>
              </a:rPr>
              <a:t>Popularity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0" dirty="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sz="235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75" dirty="0">
                <a:solidFill>
                  <a:srgbClr val="FFFFFF"/>
                </a:solidFill>
                <a:latin typeface="Arial"/>
                <a:cs typeface="Arial"/>
              </a:rPr>
              <a:t>remained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05" dirty="0">
                <a:solidFill>
                  <a:srgbClr val="FFFFFF"/>
                </a:solidFill>
                <a:latin typeface="Arial"/>
                <a:cs typeface="Arial"/>
              </a:rPr>
              <a:t>low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2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35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20" dirty="0">
                <a:solidFill>
                  <a:srgbClr val="FFFFFF"/>
                </a:solidFill>
                <a:latin typeface="Arial"/>
                <a:cs typeface="Arial"/>
              </a:rPr>
              <a:t>stable </a:t>
            </a:r>
            <a:r>
              <a:rPr sz="2350" b="1" spc="170" dirty="0">
                <a:solidFill>
                  <a:srgbClr val="FFFFFF"/>
                </a:solidFill>
                <a:latin typeface="Arial"/>
                <a:cs typeface="Arial"/>
              </a:rPr>
              <a:t>(mostly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30" dirty="0">
                <a:solidFill>
                  <a:srgbClr val="FFFFFF"/>
                </a:solidFill>
                <a:latin typeface="Arial"/>
                <a:cs typeface="Arial"/>
              </a:rPr>
              <a:t>8–15)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10" dirty="0">
                <a:solidFill>
                  <a:srgbClr val="FFFFFF"/>
                </a:solidFill>
                <a:latin typeface="Arial"/>
                <a:cs typeface="Arial"/>
              </a:rPr>
              <a:t>until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5" dirty="0">
                <a:solidFill>
                  <a:srgbClr val="FFFFFF"/>
                </a:solidFill>
                <a:latin typeface="Arial"/>
                <a:cs typeface="Arial"/>
              </a:rPr>
              <a:t>late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dirty="0">
                <a:solidFill>
                  <a:srgbClr val="FFFFFF"/>
                </a:solidFill>
                <a:latin typeface="Arial"/>
                <a:cs typeface="Arial"/>
              </a:rPr>
              <a:t>1990s.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05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70" dirty="0">
                <a:solidFill>
                  <a:srgbClr val="FFFFFF"/>
                </a:solidFill>
                <a:latin typeface="Arial"/>
                <a:cs typeface="Arial"/>
              </a:rPr>
              <a:t>2000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40" dirty="0">
                <a:solidFill>
                  <a:srgbClr val="FFFFFF"/>
                </a:solidFill>
                <a:latin typeface="Arial"/>
                <a:cs typeface="Arial"/>
              </a:rPr>
              <a:t>onward,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90" dirty="0">
                <a:solidFill>
                  <a:srgbClr val="FFFFFF"/>
                </a:solidFill>
                <a:latin typeface="Arial"/>
                <a:cs typeface="Arial"/>
              </a:rPr>
              <a:t>there's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0" dirty="0">
                <a:solidFill>
                  <a:srgbClr val="FFFFFF"/>
                </a:solidFill>
                <a:latin typeface="Arial"/>
                <a:cs typeface="Arial"/>
              </a:rPr>
              <a:t>been</a:t>
            </a:r>
            <a:r>
              <a:rPr sz="235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28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65" dirty="0">
                <a:solidFill>
                  <a:srgbClr val="FFFFFF"/>
                </a:solidFill>
                <a:latin typeface="Arial"/>
                <a:cs typeface="Arial"/>
              </a:rPr>
              <a:t>moderate,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35" dirty="0">
                <a:solidFill>
                  <a:srgbClr val="FFFFFF"/>
                </a:solidFill>
                <a:latin typeface="Arial"/>
                <a:cs typeface="Arial"/>
              </a:rPr>
              <a:t>fluctuating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10" dirty="0">
                <a:solidFill>
                  <a:srgbClr val="FFFFFF"/>
                </a:solidFill>
                <a:latin typeface="Arial"/>
                <a:cs typeface="Arial"/>
              </a:rPr>
              <a:t>recovery </a:t>
            </a:r>
            <a:r>
              <a:rPr sz="2350" b="1" spc="170" dirty="0">
                <a:solidFill>
                  <a:srgbClr val="FFFFFF"/>
                </a:solidFill>
                <a:latin typeface="Arial"/>
                <a:cs typeface="Arial"/>
              </a:rPr>
              <a:t>(mostly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00" dirty="0">
                <a:solidFill>
                  <a:srgbClr val="FFFFFF"/>
                </a:solidFill>
                <a:latin typeface="Arial"/>
                <a:cs typeface="Arial"/>
              </a:rPr>
              <a:t>15–20),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28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30" dirty="0">
                <a:solidFill>
                  <a:srgbClr val="FFFFFF"/>
                </a:solidFill>
                <a:latin typeface="Arial"/>
                <a:cs typeface="Arial"/>
              </a:rPr>
              <a:t>noticeable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35" dirty="0">
                <a:solidFill>
                  <a:srgbClr val="FFFFFF"/>
                </a:solidFill>
                <a:latin typeface="Arial"/>
                <a:cs typeface="Arial"/>
              </a:rPr>
              <a:t>recent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10" dirty="0">
                <a:solidFill>
                  <a:srgbClr val="FFFFFF"/>
                </a:solidFill>
                <a:latin typeface="Arial"/>
                <a:cs typeface="Arial"/>
              </a:rPr>
              <a:t>decline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45" dirty="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28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5" dirty="0">
                <a:solidFill>
                  <a:srgbClr val="FFFFFF"/>
                </a:solidFill>
                <a:latin typeface="Arial"/>
                <a:cs typeface="Arial"/>
              </a:rPr>
              <a:t>small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80" dirty="0">
                <a:solidFill>
                  <a:srgbClr val="FFFFFF"/>
                </a:solidFill>
                <a:latin typeface="Arial"/>
                <a:cs typeface="Arial"/>
              </a:rPr>
              <a:t>peak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0" dirty="0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00" dirty="0">
                <a:solidFill>
                  <a:srgbClr val="FFFFFF"/>
                </a:solidFill>
                <a:latin typeface="Arial"/>
                <a:cs typeface="Arial"/>
              </a:rPr>
              <a:t>2020.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00" dirty="0">
                <a:solidFill>
                  <a:srgbClr val="FFFFFF"/>
                </a:solidFill>
                <a:latin typeface="Arial"/>
                <a:cs typeface="Arial"/>
              </a:rPr>
              <a:t>Overall,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70" dirty="0">
                <a:solidFill>
                  <a:srgbClr val="FFFFFF"/>
                </a:solidFill>
                <a:latin typeface="Arial"/>
                <a:cs typeface="Arial"/>
              </a:rPr>
              <a:t>average </a:t>
            </a:r>
            <a:r>
              <a:rPr sz="2350" b="1" spc="135" dirty="0">
                <a:solidFill>
                  <a:srgbClr val="FFFFFF"/>
                </a:solidFill>
                <a:latin typeface="Arial"/>
                <a:cs typeface="Arial"/>
              </a:rPr>
              <a:t>popularity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6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30" dirty="0">
                <a:solidFill>
                  <a:srgbClr val="FFFFFF"/>
                </a:solidFill>
                <a:latin typeface="Arial"/>
                <a:cs typeface="Arial"/>
              </a:rPr>
              <a:t>tracks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9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70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10" dirty="0">
                <a:solidFill>
                  <a:srgbClr val="FFFFFF"/>
                </a:solidFill>
                <a:latin typeface="Arial"/>
                <a:cs typeface="Arial"/>
              </a:rPr>
              <a:t>significantly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10" dirty="0">
                <a:solidFill>
                  <a:srgbClr val="FFFFFF"/>
                </a:solidFill>
                <a:latin typeface="Arial"/>
                <a:cs typeface="Arial"/>
              </a:rPr>
              <a:t>lower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9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70" dirty="0">
                <a:solidFill>
                  <a:srgbClr val="FFFFFF"/>
                </a:solidFill>
                <a:latin typeface="Arial"/>
                <a:cs typeface="Arial"/>
              </a:rPr>
              <a:t>modern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70" dirty="0">
                <a:solidFill>
                  <a:srgbClr val="FFFFFF"/>
                </a:solidFill>
                <a:latin typeface="Arial"/>
                <a:cs typeface="Arial"/>
              </a:rPr>
              <a:t>era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90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9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3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155" dirty="0">
                <a:solidFill>
                  <a:srgbClr val="FFFFFF"/>
                </a:solidFill>
                <a:latin typeface="Arial"/>
                <a:cs typeface="Arial"/>
              </a:rPr>
              <a:t>late</a:t>
            </a:r>
            <a:r>
              <a:rPr sz="235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50" b="1" spc="-10" dirty="0">
                <a:solidFill>
                  <a:srgbClr val="FFFFFF"/>
                </a:solidFill>
                <a:latin typeface="Arial"/>
                <a:cs typeface="Arial"/>
              </a:rPr>
              <a:t>1970s.</a:t>
            </a:r>
            <a:endParaRPr sz="23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52002" y="4656151"/>
            <a:ext cx="44894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04276" y="5827895"/>
            <a:ext cx="334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48267" y="3617661"/>
            <a:ext cx="2667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 marR="5080">
              <a:lnSpc>
                <a:spcPts val="9450"/>
              </a:lnSpc>
              <a:spcBef>
                <a:spcPts val="1445"/>
              </a:spcBef>
            </a:pPr>
            <a:r>
              <a:rPr sz="8900" spc="325" dirty="0"/>
              <a:t>Outlier </a:t>
            </a:r>
            <a:r>
              <a:rPr sz="8900" spc="320" dirty="0"/>
              <a:t>Analysis</a:t>
            </a:r>
            <a:endParaRPr sz="8900"/>
          </a:p>
        </p:txBody>
      </p:sp>
      <p:sp>
        <p:nvSpPr>
          <p:cNvPr id="6" name="object 6"/>
          <p:cNvSpPr txBox="1"/>
          <p:nvPr/>
        </p:nvSpPr>
        <p:spPr>
          <a:xfrm>
            <a:off x="3351693" y="6805941"/>
            <a:ext cx="440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Lucida Sans Unicode"/>
                <a:cs typeface="Lucida Sans Unicode"/>
              </a:rPr>
              <a:t>ore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817455" y="2365382"/>
            <a:ext cx="5561330" cy="5714365"/>
            <a:chOff x="9817455" y="2365382"/>
            <a:chExt cx="5561330" cy="57143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20596" y="3241333"/>
              <a:ext cx="3965819" cy="3962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7455" y="2365382"/>
              <a:ext cx="2780472" cy="27804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7928" y="5299030"/>
              <a:ext cx="2780472" cy="27804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84119" y="2796728"/>
              <a:ext cx="2107866" cy="21078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38433" y="5509091"/>
              <a:ext cx="2107865" cy="2107865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884" y="169035"/>
            <a:ext cx="6429374" cy="35623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19963" y="6662076"/>
            <a:ext cx="6086474" cy="34670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884" y="6578451"/>
            <a:ext cx="6419849" cy="3552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81477" y="169035"/>
            <a:ext cx="6124574" cy="34956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49226" y="3467909"/>
            <a:ext cx="5095874" cy="33337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4580" y="341024"/>
            <a:ext cx="7048499" cy="95535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652002" y="4656151"/>
            <a:ext cx="44894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04276" y="5827895"/>
            <a:ext cx="334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848267" y="3617661"/>
            <a:ext cx="2667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26642" y="4462973"/>
            <a:ext cx="7447280" cy="10585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750" b="1" spc="540" dirty="0">
                <a:solidFill>
                  <a:srgbClr val="0CD154"/>
                </a:solidFill>
                <a:latin typeface="Arial"/>
                <a:cs typeface="Arial"/>
              </a:rPr>
              <a:t>Data</a:t>
            </a:r>
            <a:r>
              <a:rPr sz="6750" b="1" spc="-425" dirty="0">
                <a:solidFill>
                  <a:srgbClr val="0CD154"/>
                </a:solidFill>
                <a:latin typeface="Arial"/>
                <a:cs typeface="Arial"/>
              </a:rPr>
              <a:t> </a:t>
            </a:r>
            <a:r>
              <a:rPr sz="6750" b="1" spc="240" dirty="0">
                <a:solidFill>
                  <a:srgbClr val="0CD154"/>
                </a:solidFill>
                <a:latin typeface="Arial"/>
                <a:cs typeface="Arial"/>
              </a:rPr>
              <a:t>Description</a:t>
            </a:r>
            <a:endParaRPr sz="6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591583" y="1028700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56424" y="878997"/>
            <a:ext cx="3812540" cy="653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20" dirty="0"/>
              <a:t>Interpretation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6125" marR="5080" indent="-734060">
              <a:lnSpc>
                <a:spcPct val="116199"/>
              </a:lnSpc>
              <a:spcBef>
                <a:spcPts val="90"/>
              </a:spcBef>
            </a:pPr>
            <a:r>
              <a:rPr spc="125" dirty="0"/>
              <a:t>The</a:t>
            </a:r>
            <a:r>
              <a:rPr spc="-185" dirty="0"/>
              <a:t> </a:t>
            </a:r>
            <a:r>
              <a:rPr spc="130" dirty="0"/>
              <a:t>Outlier</a:t>
            </a:r>
            <a:r>
              <a:rPr spc="-185" dirty="0"/>
              <a:t> </a:t>
            </a:r>
            <a:r>
              <a:rPr spc="145" dirty="0"/>
              <a:t>classification</a:t>
            </a:r>
            <a:r>
              <a:rPr spc="-185" dirty="0"/>
              <a:t> </a:t>
            </a:r>
            <a:r>
              <a:rPr spc="165" dirty="0"/>
              <a:t>effectively</a:t>
            </a:r>
            <a:r>
              <a:rPr spc="-185" dirty="0"/>
              <a:t> </a:t>
            </a:r>
            <a:r>
              <a:rPr spc="135" dirty="0"/>
              <a:t>isolates</a:t>
            </a:r>
            <a:r>
              <a:rPr spc="-185" dirty="0"/>
              <a:t> </a:t>
            </a:r>
            <a:r>
              <a:rPr spc="190" dirty="0"/>
              <a:t>tracks</a:t>
            </a:r>
            <a:r>
              <a:rPr spc="-185" dirty="0"/>
              <a:t> </a:t>
            </a:r>
            <a:r>
              <a:rPr spc="270" dirty="0"/>
              <a:t>that</a:t>
            </a:r>
            <a:r>
              <a:rPr spc="-185" dirty="0"/>
              <a:t> </a:t>
            </a:r>
            <a:r>
              <a:rPr spc="155" dirty="0"/>
              <a:t>significantly</a:t>
            </a:r>
            <a:r>
              <a:rPr spc="-185" dirty="0"/>
              <a:t> </a:t>
            </a:r>
            <a:r>
              <a:rPr spc="215" dirty="0"/>
              <a:t>deviate from</a:t>
            </a:r>
            <a:r>
              <a:rPr spc="-190" dirty="0"/>
              <a:t> </a:t>
            </a:r>
            <a:r>
              <a:rPr spc="130" dirty="0"/>
              <a:t>this</a:t>
            </a:r>
            <a:r>
              <a:rPr spc="-190" dirty="0"/>
              <a:t> </a:t>
            </a:r>
            <a:r>
              <a:rPr spc="190" dirty="0"/>
              <a:t>popular</a:t>
            </a:r>
            <a:r>
              <a:rPr spc="-190" dirty="0"/>
              <a:t> </a:t>
            </a:r>
            <a:r>
              <a:rPr spc="225" dirty="0"/>
              <a:t>but</a:t>
            </a:r>
            <a:r>
              <a:rPr spc="-190" dirty="0"/>
              <a:t> </a:t>
            </a:r>
            <a:r>
              <a:rPr spc="155" dirty="0"/>
              <a:t>undistinguished</a:t>
            </a:r>
            <a:r>
              <a:rPr spc="-190" dirty="0"/>
              <a:t> </a:t>
            </a:r>
            <a:r>
              <a:rPr spc="145" dirty="0"/>
              <a:t>core</a:t>
            </a:r>
            <a:r>
              <a:rPr spc="-190" dirty="0"/>
              <a:t> </a:t>
            </a:r>
            <a:r>
              <a:rPr spc="135" dirty="0"/>
              <a:t>in</a:t>
            </a:r>
            <a:r>
              <a:rPr spc="-190" dirty="0"/>
              <a:t> </a:t>
            </a:r>
            <a:r>
              <a:rPr spc="195" dirty="0"/>
              <a:t>three</a:t>
            </a:r>
            <a:r>
              <a:rPr spc="-185" dirty="0"/>
              <a:t> </a:t>
            </a:r>
            <a:r>
              <a:rPr spc="225" dirty="0"/>
              <a:t>key</a:t>
            </a:r>
            <a:r>
              <a:rPr spc="-190" dirty="0"/>
              <a:t> </a:t>
            </a:r>
            <a:r>
              <a:rPr spc="125" dirty="0"/>
              <a:t>dimensions: </a:t>
            </a:r>
            <a:r>
              <a:rPr spc="235" dirty="0"/>
              <a:t>Commercial</a:t>
            </a:r>
            <a:r>
              <a:rPr spc="-175" dirty="0"/>
              <a:t> </a:t>
            </a:r>
            <a:r>
              <a:rPr spc="130" dirty="0"/>
              <a:t>Extremes</a:t>
            </a:r>
            <a:r>
              <a:rPr spc="-175" dirty="0"/>
              <a:t> </a:t>
            </a:r>
            <a:r>
              <a:rPr spc="175" dirty="0"/>
              <a:t>(Popularity):</a:t>
            </a:r>
            <a:r>
              <a:rPr spc="-170" dirty="0"/>
              <a:t> </a:t>
            </a:r>
            <a:r>
              <a:rPr spc="145" dirty="0"/>
              <a:t>Tracks</a:t>
            </a:r>
            <a:r>
              <a:rPr spc="-175" dirty="0"/>
              <a:t> </a:t>
            </a:r>
            <a:r>
              <a:rPr spc="200" dirty="0"/>
              <a:t>with</a:t>
            </a:r>
            <a:r>
              <a:rPr spc="-175" dirty="0"/>
              <a:t> </a:t>
            </a:r>
            <a:r>
              <a:rPr spc="185" dirty="0"/>
              <a:t>uncaracteristically</a:t>
            </a:r>
            <a:r>
              <a:rPr spc="-170" dirty="0"/>
              <a:t> </a:t>
            </a:r>
            <a:r>
              <a:rPr spc="155" dirty="0"/>
              <a:t>high </a:t>
            </a:r>
            <a:r>
              <a:rPr spc="190" dirty="0"/>
              <a:t>popularity</a:t>
            </a:r>
            <a:r>
              <a:rPr spc="-200" dirty="0"/>
              <a:t> </a:t>
            </a:r>
            <a:r>
              <a:rPr spc="155" dirty="0"/>
              <a:t>(scores</a:t>
            </a:r>
            <a:r>
              <a:rPr spc="-195" dirty="0"/>
              <a:t> </a:t>
            </a:r>
            <a:r>
              <a:rPr spc="220" dirty="0"/>
              <a:t>up</a:t>
            </a:r>
            <a:r>
              <a:rPr spc="-195" dirty="0"/>
              <a:t> </a:t>
            </a:r>
            <a:r>
              <a:rPr spc="165" dirty="0"/>
              <a:t>to</a:t>
            </a:r>
            <a:r>
              <a:rPr spc="-195" dirty="0"/>
              <a:t> </a:t>
            </a:r>
            <a:r>
              <a:rPr spc="315" dirty="0"/>
              <a:t>≈90)</a:t>
            </a:r>
            <a:r>
              <a:rPr spc="-195" dirty="0"/>
              <a:t> </a:t>
            </a:r>
            <a:r>
              <a:rPr spc="245" dirty="0"/>
              <a:t>are</a:t>
            </a:r>
            <a:r>
              <a:rPr spc="-195" dirty="0"/>
              <a:t> </a:t>
            </a:r>
            <a:r>
              <a:rPr spc="130" dirty="0"/>
              <a:t>classified</a:t>
            </a:r>
            <a:r>
              <a:rPr spc="-195" dirty="0"/>
              <a:t> </a:t>
            </a:r>
            <a:r>
              <a:rPr spc="210" dirty="0"/>
              <a:t>as</a:t>
            </a:r>
            <a:r>
              <a:rPr spc="-195" dirty="0"/>
              <a:t> </a:t>
            </a:r>
            <a:r>
              <a:rPr spc="110" dirty="0"/>
              <a:t>outliers,</a:t>
            </a:r>
            <a:r>
              <a:rPr spc="-195" dirty="0"/>
              <a:t> </a:t>
            </a:r>
            <a:r>
              <a:rPr spc="160" dirty="0"/>
              <a:t>regardless</a:t>
            </a:r>
            <a:r>
              <a:rPr spc="-195" dirty="0"/>
              <a:t> </a:t>
            </a:r>
            <a:r>
              <a:rPr spc="90" dirty="0"/>
              <a:t>of</a:t>
            </a:r>
            <a:r>
              <a:rPr spc="-195" dirty="0"/>
              <a:t> </a:t>
            </a:r>
            <a:r>
              <a:rPr spc="155" dirty="0"/>
              <a:t>their</a:t>
            </a:r>
          </a:p>
          <a:p>
            <a:pPr marL="697865" algn="ctr">
              <a:lnSpc>
                <a:spcPct val="100000"/>
              </a:lnSpc>
              <a:spcBef>
                <a:spcPts val="620"/>
              </a:spcBef>
            </a:pPr>
            <a:r>
              <a:rPr spc="190" dirty="0"/>
              <a:t>length</a:t>
            </a:r>
            <a:r>
              <a:rPr spc="-195" dirty="0"/>
              <a:t> </a:t>
            </a:r>
            <a:r>
              <a:rPr spc="105" dirty="0"/>
              <a:t>or</a:t>
            </a:r>
            <a:r>
              <a:rPr spc="-190" dirty="0"/>
              <a:t> </a:t>
            </a:r>
            <a:r>
              <a:rPr spc="210" dirty="0"/>
              <a:t>feature</a:t>
            </a:r>
            <a:r>
              <a:rPr spc="-195" dirty="0"/>
              <a:t> </a:t>
            </a:r>
            <a:r>
              <a:rPr spc="80" dirty="0"/>
              <a:t>scores.</a:t>
            </a:r>
          </a:p>
          <a:p>
            <a:pPr marL="1033780" marR="327660" algn="ctr">
              <a:lnSpc>
                <a:spcPts val="4460"/>
              </a:lnSpc>
              <a:spcBef>
                <a:spcPts val="254"/>
              </a:spcBef>
            </a:pPr>
            <a:r>
              <a:rPr spc="160" dirty="0"/>
              <a:t>Structural</a:t>
            </a:r>
            <a:r>
              <a:rPr spc="-185" dirty="0"/>
              <a:t> </a:t>
            </a:r>
            <a:r>
              <a:rPr spc="130" dirty="0"/>
              <a:t>Extremes</a:t>
            </a:r>
            <a:r>
              <a:rPr spc="-185" dirty="0"/>
              <a:t> </a:t>
            </a:r>
            <a:r>
              <a:rPr spc="195" dirty="0"/>
              <a:t>(Duration):</a:t>
            </a:r>
            <a:r>
              <a:rPr spc="-185" dirty="0"/>
              <a:t> </a:t>
            </a:r>
            <a:r>
              <a:rPr spc="145" dirty="0"/>
              <a:t>Tracks</a:t>
            </a:r>
            <a:r>
              <a:rPr spc="-185" dirty="0"/>
              <a:t> </a:t>
            </a:r>
            <a:r>
              <a:rPr spc="200" dirty="0"/>
              <a:t>with</a:t>
            </a:r>
            <a:r>
              <a:rPr spc="-180" dirty="0"/>
              <a:t> </a:t>
            </a:r>
            <a:r>
              <a:rPr spc="185" dirty="0"/>
              <a:t>uncaracteristically</a:t>
            </a:r>
            <a:r>
              <a:rPr spc="-185" dirty="0"/>
              <a:t> </a:t>
            </a:r>
            <a:r>
              <a:rPr spc="125" dirty="0"/>
              <a:t>long </a:t>
            </a:r>
            <a:r>
              <a:rPr spc="175" dirty="0"/>
              <a:t>durations</a:t>
            </a:r>
            <a:r>
              <a:rPr spc="-200" dirty="0"/>
              <a:t> </a:t>
            </a:r>
            <a:r>
              <a:rPr spc="305" dirty="0"/>
              <a:t>(up</a:t>
            </a:r>
            <a:r>
              <a:rPr spc="-195" dirty="0"/>
              <a:t> </a:t>
            </a:r>
            <a:r>
              <a:rPr spc="165" dirty="0"/>
              <a:t>to</a:t>
            </a:r>
            <a:r>
              <a:rPr spc="-195" dirty="0"/>
              <a:t> </a:t>
            </a:r>
            <a:r>
              <a:rPr spc="135" dirty="0"/>
              <a:t>75+</a:t>
            </a:r>
            <a:r>
              <a:rPr spc="-195" dirty="0"/>
              <a:t> </a:t>
            </a:r>
            <a:r>
              <a:rPr spc="245" dirty="0"/>
              <a:t>minutes)</a:t>
            </a:r>
            <a:r>
              <a:rPr spc="-195" dirty="0"/>
              <a:t> </a:t>
            </a:r>
            <a:r>
              <a:rPr spc="245" dirty="0"/>
              <a:t>are</a:t>
            </a:r>
            <a:r>
              <a:rPr spc="-195" dirty="0"/>
              <a:t> </a:t>
            </a:r>
            <a:r>
              <a:rPr spc="130" dirty="0"/>
              <a:t>classified</a:t>
            </a:r>
            <a:r>
              <a:rPr spc="-195" dirty="0"/>
              <a:t> </a:t>
            </a:r>
            <a:r>
              <a:rPr spc="210" dirty="0"/>
              <a:t>as</a:t>
            </a:r>
            <a:r>
              <a:rPr spc="-195" dirty="0"/>
              <a:t> </a:t>
            </a:r>
            <a:r>
              <a:rPr spc="110" dirty="0"/>
              <a:t>outliers,</a:t>
            </a:r>
            <a:r>
              <a:rPr spc="-195" dirty="0"/>
              <a:t> </a:t>
            </a:r>
            <a:r>
              <a:rPr spc="170" dirty="0"/>
              <a:t>representing</a:t>
            </a:r>
            <a:r>
              <a:rPr spc="-195" dirty="0"/>
              <a:t> </a:t>
            </a:r>
            <a:r>
              <a:rPr spc="355" dirty="0"/>
              <a:t>a </a:t>
            </a:r>
            <a:r>
              <a:rPr spc="190" dirty="0"/>
              <a:t>clear</a:t>
            </a:r>
            <a:r>
              <a:rPr spc="-185" dirty="0"/>
              <a:t> </a:t>
            </a:r>
            <a:r>
              <a:rPr spc="175" dirty="0"/>
              <a:t>structural</a:t>
            </a:r>
            <a:r>
              <a:rPr spc="-185" dirty="0"/>
              <a:t> </a:t>
            </a:r>
            <a:r>
              <a:rPr spc="190" dirty="0"/>
              <a:t>deviation</a:t>
            </a:r>
            <a:r>
              <a:rPr spc="-185" dirty="0"/>
              <a:t> </a:t>
            </a:r>
            <a:r>
              <a:rPr spc="215" dirty="0"/>
              <a:t>from</a:t>
            </a:r>
            <a:r>
              <a:rPr spc="-185" dirty="0"/>
              <a:t> </a:t>
            </a:r>
            <a:r>
              <a:rPr spc="220" dirty="0"/>
              <a:t>the</a:t>
            </a:r>
            <a:r>
              <a:rPr spc="-185" dirty="0"/>
              <a:t> </a:t>
            </a:r>
            <a:r>
              <a:rPr spc="190" dirty="0"/>
              <a:t>norm.</a:t>
            </a:r>
          </a:p>
          <a:p>
            <a:pPr marL="764540" marR="58419" algn="ctr">
              <a:lnSpc>
                <a:spcPts val="4460"/>
              </a:lnSpc>
            </a:pPr>
            <a:r>
              <a:rPr spc="170" dirty="0"/>
              <a:t>Feature</a:t>
            </a:r>
            <a:r>
              <a:rPr spc="-185" dirty="0"/>
              <a:t> </a:t>
            </a:r>
            <a:r>
              <a:rPr spc="130" dirty="0"/>
              <a:t>Extremes</a:t>
            </a:r>
            <a:r>
              <a:rPr spc="-185" dirty="0"/>
              <a:t> </a:t>
            </a:r>
            <a:r>
              <a:rPr spc="190" dirty="0"/>
              <a:t>(Energy/Mood):</a:t>
            </a:r>
            <a:r>
              <a:rPr spc="-180" dirty="0"/>
              <a:t> </a:t>
            </a:r>
            <a:r>
              <a:rPr spc="145" dirty="0"/>
              <a:t>Tracks</a:t>
            </a:r>
            <a:r>
              <a:rPr spc="-185" dirty="0"/>
              <a:t> </a:t>
            </a:r>
            <a:r>
              <a:rPr spc="200" dirty="0"/>
              <a:t>with</a:t>
            </a:r>
            <a:r>
              <a:rPr spc="-180" dirty="0"/>
              <a:t> </a:t>
            </a:r>
            <a:r>
              <a:rPr spc="185" dirty="0"/>
              <a:t>uncaracteristically</a:t>
            </a:r>
            <a:r>
              <a:rPr spc="-185" dirty="0"/>
              <a:t> </a:t>
            </a:r>
            <a:r>
              <a:rPr spc="120" dirty="0"/>
              <a:t>low </a:t>
            </a:r>
            <a:r>
              <a:rPr spc="210" dirty="0"/>
              <a:t>danceability</a:t>
            </a:r>
            <a:r>
              <a:rPr spc="-190" dirty="0"/>
              <a:t> </a:t>
            </a:r>
            <a:r>
              <a:rPr spc="105" dirty="0"/>
              <a:t>or</a:t>
            </a:r>
            <a:r>
              <a:rPr spc="-190" dirty="0"/>
              <a:t> </a:t>
            </a:r>
            <a:r>
              <a:rPr spc="145" dirty="0"/>
              <a:t>low</a:t>
            </a:r>
            <a:r>
              <a:rPr spc="-185" dirty="0"/>
              <a:t> </a:t>
            </a:r>
            <a:r>
              <a:rPr spc="204" dirty="0"/>
              <a:t>energy</a:t>
            </a:r>
            <a:r>
              <a:rPr spc="-190" dirty="0"/>
              <a:t> </a:t>
            </a:r>
            <a:r>
              <a:rPr spc="100" dirty="0"/>
              <a:t>scores</a:t>
            </a:r>
            <a:r>
              <a:rPr spc="-190" dirty="0"/>
              <a:t> </a:t>
            </a:r>
            <a:r>
              <a:rPr spc="245" dirty="0"/>
              <a:t>are</a:t>
            </a:r>
            <a:r>
              <a:rPr spc="-185" dirty="0"/>
              <a:t> </a:t>
            </a:r>
            <a:r>
              <a:rPr spc="204" dirty="0"/>
              <a:t>flagged</a:t>
            </a:r>
            <a:r>
              <a:rPr spc="-190" dirty="0"/>
              <a:t> </a:t>
            </a:r>
            <a:r>
              <a:rPr spc="210" dirty="0"/>
              <a:t>as</a:t>
            </a:r>
            <a:r>
              <a:rPr spc="-190" dirty="0"/>
              <a:t> </a:t>
            </a:r>
            <a:r>
              <a:rPr spc="110" dirty="0"/>
              <a:t>outliers,</a:t>
            </a:r>
            <a:r>
              <a:rPr spc="-185" dirty="0"/>
              <a:t> </a:t>
            </a:r>
            <a:r>
              <a:rPr spc="160" dirty="0"/>
              <a:t>suggesting</a:t>
            </a:r>
            <a:r>
              <a:rPr spc="-190" dirty="0"/>
              <a:t> </a:t>
            </a:r>
            <a:r>
              <a:rPr spc="195" dirty="0"/>
              <a:t>the </a:t>
            </a:r>
            <a:r>
              <a:rPr spc="229" dirty="0"/>
              <a:t>model</a:t>
            </a:r>
            <a:r>
              <a:rPr spc="-195" dirty="0"/>
              <a:t> </a:t>
            </a:r>
            <a:r>
              <a:rPr spc="135" dirty="0"/>
              <a:t>isolates</a:t>
            </a:r>
            <a:r>
              <a:rPr spc="-190" dirty="0"/>
              <a:t> </a:t>
            </a:r>
            <a:r>
              <a:rPr spc="110" dirty="0"/>
              <a:t>songs</a:t>
            </a:r>
            <a:r>
              <a:rPr spc="-190" dirty="0"/>
              <a:t> </a:t>
            </a:r>
            <a:r>
              <a:rPr spc="270" dirty="0"/>
              <a:t>that</a:t>
            </a:r>
            <a:r>
              <a:rPr spc="-190" dirty="0"/>
              <a:t> </a:t>
            </a:r>
            <a:r>
              <a:rPr spc="245" dirty="0"/>
              <a:t>are</a:t>
            </a:r>
            <a:r>
              <a:rPr spc="-190" dirty="0"/>
              <a:t> </a:t>
            </a:r>
            <a:r>
              <a:rPr spc="175" dirty="0"/>
              <a:t>exceptionally</a:t>
            </a:r>
            <a:r>
              <a:rPr spc="-190" dirty="0"/>
              <a:t> </a:t>
            </a:r>
            <a:r>
              <a:rPr spc="190" dirty="0"/>
              <a:t>subdued</a:t>
            </a:r>
            <a:r>
              <a:rPr spc="-195" dirty="0"/>
              <a:t> </a:t>
            </a:r>
            <a:r>
              <a:rPr spc="105" dirty="0"/>
              <a:t>or</a:t>
            </a:r>
            <a:r>
              <a:rPr spc="-190" dirty="0"/>
              <a:t> </a:t>
            </a:r>
            <a:r>
              <a:rPr spc="130" dirty="0"/>
              <a:t>difficult</a:t>
            </a:r>
            <a:r>
              <a:rPr spc="-190" dirty="0"/>
              <a:t> </a:t>
            </a:r>
            <a:r>
              <a:rPr spc="165" dirty="0"/>
              <a:t>to</a:t>
            </a:r>
            <a:r>
              <a:rPr spc="-190" dirty="0"/>
              <a:t> </a:t>
            </a:r>
            <a:r>
              <a:rPr spc="235" dirty="0"/>
              <a:t>dance </a:t>
            </a:r>
            <a:r>
              <a:rPr spc="120" dirty="0"/>
              <a:t>to,</a:t>
            </a:r>
            <a:r>
              <a:rPr spc="-190" dirty="0"/>
              <a:t> </a:t>
            </a:r>
            <a:r>
              <a:rPr spc="210" dirty="0"/>
              <a:t>departing</a:t>
            </a:r>
            <a:r>
              <a:rPr spc="-185" dirty="0"/>
              <a:t> </a:t>
            </a:r>
            <a:r>
              <a:rPr spc="215" dirty="0"/>
              <a:t>from</a:t>
            </a:r>
            <a:r>
              <a:rPr spc="-190" dirty="0"/>
              <a:t> </a:t>
            </a:r>
            <a:r>
              <a:rPr spc="220" dirty="0"/>
              <a:t>the</a:t>
            </a:r>
            <a:r>
              <a:rPr spc="-185" dirty="0"/>
              <a:t> </a:t>
            </a:r>
            <a:r>
              <a:rPr spc="185" dirty="0"/>
              <a:t>dataset's</a:t>
            </a:r>
            <a:r>
              <a:rPr spc="-185" dirty="0"/>
              <a:t> </a:t>
            </a:r>
            <a:r>
              <a:rPr spc="300" dirty="0"/>
              <a:t>high-</a:t>
            </a:r>
            <a:r>
              <a:rPr spc="204" dirty="0"/>
              <a:t>energy</a:t>
            </a:r>
            <a:r>
              <a:rPr spc="-190" dirty="0"/>
              <a:t> </a:t>
            </a:r>
            <a:r>
              <a:rPr spc="195" dirty="0"/>
              <a:t>standard.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2341" y="3273546"/>
            <a:ext cx="144208" cy="1442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2341" y="4973145"/>
            <a:ext cx="144208" cy="1442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2341" y="6672744"/>
            <a:ext cx="144208" cy="14420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591583" y="1028700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26580" y="611571"/>
            <a:ext cx="11696699" cy="906779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688" y="1797205"/>
            <a:ext cx="8029574" cy="38957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59585" y="5998021"/>
            <a:ext cx="10334624" cy="3914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24549" y="1740077"/>
            <a:ext cx="7658099" cy="40100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6424" y="878997"/>
            <a:ext cx="5791835" cy="653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60" dirty="0"/>
              <a:t>Presenting</a:t>
            </a:r>
            <a:r>
              <a:rPr spc="-254" dirty="0"/>
              <a:t> </a:t>
            </a:r>
            <a:r>
              <a:rPr spc="145" dirty="0"/>
              <a:t>The</a:t>
            </a:r>
            <a:r>
              <a:rPr spc="-250" dirty="0"/>
              <a:t> </a:t>
            </a:r>
            <a:r>
              <a:rPr spc="95" dirty="0"/>
              <a:t>Top</a:t>
            </a:r>
            <a:r>
              <a:rPr spc="-254" dirty="0"/>
              <a:t> </a:t>
            </a:r>
            <a:r>
              <a:rPr spc="-25" dirty="0"/>
              <a:t>10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04629" y="3657479"/>
            <a:ext cx="7183371" cy="662952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298184" y="9092345"/>
            <a:ext cx="1203325" cy="0"/>
          </a:xfrm>
          <a:custGeom>
            <a:avLst/>
            <a:gdLst/>
            <a:ahLst/>
            <a:cxnLst/>
            <a:rect l="l" t="t" r="r" b="b"/>
            <a:pathLst>
              <a:path w="1203325">
                <a:moveTo>
                  <a:pt x="0" y="0"/>
                </a:moveTo>
                <a:lnTo>
                  <a:pt x="120310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00894" y="2818086"/>
            <a:ext cx="7736205" cy="406019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 marR="5080">
              <a:lnSpc>
                <a:spcPts val="7690"/>
              </a:lnSpc>
              <a:spcBef>
                <a:spcPts val="1200"/>
              </a:spcBef>
            </a:pPr>
            <a:r>
              <a:rPr sz="7250" b="1" spc="335" dirty="0">
                <a:solidFill>
                  <a:srgbClr val="0CD154"/>
                </a:solidFill>
                <a:latin typeface="Arial"/>
                <a:cs typeface="Arial"/>
              </a:rPr>
              <a:t>Strategic </a:t>
            </a:r>
            <a:r>
              <a:rPr sz="7250" b="1" spc="229" dirty="0">
                <a:solidFill>
                  <a:srgbClr val="0CD154"/>
                </a:solidFill>
                <a:latin typeface="Arial"/>
                <a:cs typeface="Arial"/>
              </a:rPr>
              <a:t>Playbook:</a:t>
            </a:r>
            <a:r>
              <a:rPr sz="7250" b="1" spc="-475" dirty="0">
                <a:solidFill>
                  <a:srgbClr val="0CD154"/>
                </a:solidFill>
                <a:latin typeface="Arial"/>
                <a:cs typeface="Arial"/>
              </a:rPr>
              <a:t> </a:t>
            </a:r>
            <a:r>
              <a:rPr sz="7250" b="1" spc="800" dirty="0">
                <a:solidFill>
                  <a:srgbClr val="0CD154"/>
                </a:solidFill>
                <a:latin typeface="Arial"/>
                <a:cs typeface="Arial"/>
              </a:rPr>
              <a:t>Data- </a:t>
            </a:r>
            <a:r>
              <a:rPr sz="7250" b="1" spc="280" dirty="0">
                <a:solidFill>
                  <a:srgbClr val="0CD154"/>
                </a:solidFill>
                <a:latin typeface="Arial"/>
                <a:cs typeface="Arial"/>
              </a:rPr>
              <a:t>Driven</a:t>
            </a:r>
            <a:r>
              <a:rPr sz="7250" b="1" spc="-480" dirty="0">
                <a:solidFill>
                  <a:srgbClr val="0CD154"/>
                </a:solidFill>
                <a:latin typeface="Arial"/>
                <a:cs typeface="Arial"/>
              </a:rPr>
              <a:t> </a:t>
            </a:r>
            <a:r>
              <a:rPr sz="7250" b="1" spc="270" dirty="0">
                <a:solidFill>
                  <a:srgbClr val="0CD154"/>
                </a:solidFill>
                <a:latin typeface="Arial"/>
                <a:cs typeface="Arial"/>
              </a:rPr>
              <a:t>Music </a:t>
            </a:r>
            <a:r>
              <a:rPr sz="7250" b="1" spc="245" dirty="0">
                <a:solidFill>
                  <a:srgbClr val="0CD154"/>
                </a:solidFill>
                <a:latin typeface="Arial"/>
                <a:cs typeface="Arial"/>
              </a:rPr>
              <a:t>Production</a:t>
            </a:r>
            <a:endParaRPr sz="72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0811798" y="2067828"/>
            <a:ext cx="6169660" cy="6798945"/>
            <a:chOff x="10811798" y="2067828"/>
            <a:chExt cx="6169660" cy="6798945"/>
          </a:xfrm>
        </p:grpSpPr>
        <p:sp>
          <p:nvSpPr>
            <p:cNvPr id="11" name="object 11"/>
            <p:cNvSpPr/>
            <p:nvPr/>
          </p:nvSpPr>
          <p:spPr>
            <a:xfrm>
              <a:off x="10842232" y="2368839"/>
              <a:ext cx="4569460" cy="6468110"/>
            </a:xfrm>
            <a:custGeom>
              <a:avLst/>
              <a:gdLst/>
              <a:ahLst/>
              <a:cxnLst/>
              <a:rect l="l" t="t" r="r" b="b"/>
              <a:pathLst>
                <a:path w="4569459" h="6468109">
                  <a:moveTo>
                    <a:pt x="2622579" y="6323981"/>
                  </a:moveTo>
                  <a:lnTo>
                    <a:pt x="2277917" y="6444378"/>
                  </a:lnTo>
                  <a:lnTo>
                    <a:pt x="2230984" y="6457791"/>
                  </a:lnTo>
                  <a:lnTo>
                    <a:pt x="2183803" y="6465547"/>
                  </a:lnTo>
                  <a:lnTo>
                    <a:pt x="2136786" y="6467837"/>
                  </a:lnTo>
                  <a:lnTo>
                    <a:pt x="2090336" y="6464854"/>
                  </a:lnTo>
                  <a:lnTo>
                    <a:pt x="2044854" y="6456789"/>
                  </a:lnTo>
                  <a:lnTo>
                    <a:pt x="2000740" y="6443838"/>
                  </a:lnTo>
                  <a:lnTo>
                    <a:pt x="1958396" y="6426192"/>
                  </a:lnTo>
                  <a:lnTo>
                    <a:pt x="1918222" y="6404045"/>
                  </a:lnTo>
                  <a:lnTo>
                    <a:pt x="1880620" y="6377591"/>
                  </a:lnTo>
                  <a:lnTo>
                    <a:pt x="1845989" y="6347023"/>
                  </a:lnTo>
                  <a:lnTo>
                    <a:pt x="1814732" y="6312533"/>
                  </a:lnTo>
                  <a:lnTo>
                    <a:pt x="1787248" y="6274316"/>
                  </a:lnTo>
                  <a:lnTo>
                    <a:pt x="1763938" y="6232565"/>
                  </a:lnTo>
                  <a:lnTo>
                    <a:pt x="1745204" y="6187472"/>
                  </a:lnTo>
                  <a:lnTo>
                    <a:pt x="23465" y="1258637"/>
                  </a:lnTo>
                  <a:lnTo>
                    <a:pt x="10047" y="1211687"/>
                  </a:lnTo>
                  <a:lnTo>
                    <a:pt x="2290" y="1164503"/>
                  </a:lnTo>
                  <a:lnTo>
                    <a:pt x="0" y="1117486"/>
                  </a:lnTo>
                  <a:lnTo>
                    <a:pt x="2983" y="1071035"/>
                  </a:lnTo>
                  <a:lnTo>
                    <a:pt x="11048" y="1025553"/>
                  </a:lnTo>
                  <a:lnTo>
                    <a:pt x="23999" y="981439"/>
                  </a:lnTo>
                  <a:lnTo>
                    <a:pt x="41645" y="939095"/>
                  </a:lnTo>
                  <a:lnTo>
                    <a:pt x="63792" y="898921"/>
                  </a:lnTo>
                  <a:lnTo>
                    <a:pt x="90246" y="861318"/>
                  </a:lnTo>
                  <a:lnTo>
                    <a:pt x="120814" y="826688"/>
                  </a:lnTo>
                  <a:lnTo>
                    <a:pt x="155304" y="795430"/>
                  </a:lnTo>
                  <a:lnTo>
                    <a:pt x="193522" y="767946"/>
                  </a:lnTo>
                  <a:lnTo>
                    <a:pt x="235277" y="744636"/>
                  </a:lnTo>
                  <a:lnTo>
                    <a:pt x="280371" y="725901"/>
                  </a:lnTo>
                  <a:lnTo>
                    <a:pt x="2291238" y="23465"/>
                  </a:lnTo>
                  <a:lnTo>
                    <a:pt x="2338188" y="10047"/>
                  </a:lnTo>
                  <a:lnTo>
                    <a:pt x="2385372" y="2290"/>
                  </a:lnTo>
                  <a:lnTo>
                    <a:pt x="2432390" y="0"/>
                  </a:lnTo>
                  <a:lnTo>
                    <a:pt x="2478840" y="2983"/>
                  </a:lnTo>
                  <a:lnTo>
                    <a:pt x="2524323" y="11047"/>
                  </a:lnTo>
                  <a:lnTo>
                    <a:pt x="2568436" y="23999"/>
                  </a:lnTo>
                  <a:lnTo>
                    <a:pt x="2610781" y="41645"/>
                  </a:lnTo>
                  <a:lnTo>
                    <a:pt x="2648246" y="62298"/>
                  </a:lnTo>
                  <a:lnTo>
                    <a:pt x="317129" y="876603"/>
                  </a:lnTo>
                  <a:lnTo>
                    <a:pt x="271783" y="897774"/>
                  </a:lnTo>
                  <a:lnTo>
                    <a:pt x="232737" y="926699"/>
                  </a:lnTo>
                  <a:lnTo>
                    <a:pt x="200606" y="962103"/>
                  </a:lnTo>
                  <a:lnTo>
                    <a:pt x="176005" y="1002710"/>
                  </a:lnTo>
                  <a:lnTo>
                    <a:pt x="159548" y="1047245"/>
                  </a:lnTo>
                  <a:lnTo>
                    <a:pt x="151852" y="1094432"/>
                  </a:lnTo>
                  <a:lnTo>
                    <a:pt x="153531" y="1142995"/>
                  </a:lnTo>
                  <a:lnTo>
                    <a:pt x="165199" y="1191660"/>
                  </a:lnTo>
                  <a:lnTo>
                    <a:pt x="1900286" y="6158703"/>
                  </a:lnTo>
                  <a:lnTo>
                    <a:pt x="1921457" y="6204049"/>
                  </a:lnTo>
                  <a:lnTo>
                    <a:pt x="1950382" y="6243095"/>
                  </a:lnTo>
                  <a:lnTo>
                    <a:pt x="1985786" y="6275227"/>
                  </a:lnTo>
                  <a:lnTo>
                    <a:pt x="2026393" y="6299828"/>
                  </a:lnTo>
                  <a:lnTo>
                    <a:pt x="2070927" y="6316284"/>
                  </a:lnTo>
                  <a:lnTo>
                    <a:pt x="2118114" y="6323981"/>
                  </a:lnTo>
                  <a:lnTo>
                    <a:pt x="2622579" y="6323981"/>
                  </a:lnTo>
                  <a:close/>
                </a:path>
                <a:path w="4569459" h="6468109">
                  <a:moveTo>
                    <a:pt x="1248640" y="770323"/>
                  </a:moveTo>
                  <a:lnTo>
                    <a:pt x="821201" y="919636"/>
                  </a:lnTo>
                  <a:lnTo>
                    <a:pt x="777439" y="927340"/>
                  </a:lnTo>
                  <a:lnTo>
                    <a:pt x="734776" y="921170"/>
                  </a:lnTo>
                  <a:lnTo>
                    <a:pt x="696236" y="902584"/>
                  </a:lnTo>
                  <a:lnTo>
                    <a:pt x="664844" y="873043"/>
                  </a:lnTo>
                  <a:lnTo>
                    <a:pt x="643623" y="834003"/>
                  </a:lnTo>
                  <a:lnTo>
                    <a:pt x="621378" y="770323"/>
                  </a:lnTo>
                  <a:lnTo>
                    <a:pt x="1248640" y="770323"/>
                  </a:lnTo>
                  <a:close/>
                </a:path>
                <a:path w="4569459" h="6468109">
                  <a:moveTo>
                    <a:pt x="1502404" y="681678"/>
                  </a:moveTo>
                  <a:lnTo>
                    <a:pt x="1248640" y="770323"/>
                  </a:lnTo>
                  <a:lnTo>
                    <a:pt x="621378" y="770323"/>
                  </a:lnTo>
                  <a:lnTo>
                    <a:pt x="2054887" y="269570"/>
                  </a:lnTo>
                  <a:lnTo>
                    <a:pt x="2067245" y="304948"/>
                  </a:lnTo>
                  <a:lnTo>
                    <a:pt x="1685166" y="438416"/>
                  </a:lnTo>
                  <a:lnTo>
                    <a:pt x="1672835" y="445800"/>
                  </a:lnTo>
                  <a:lnTo>
                    <a:pt x="1664161" y="457265"/>
                  </a:lnTo>
                  <a:lnTo>
                    <a:pt x="1663790" y="458585"/>
                  </a:lnTo>
                  <a:lnTo>
                    <a:pt x="1166943" y="632144"/>
                  </a:lnTo>
                  <a:lnTo>
                    <a:pt x="1158429" y="637102"/>
                  </a:lnTo>
                  <a:lnTo>
                    <a:pt x="1152487" y="644736"/>
                  </a:lnTo>
                  <a:lnTo>
                    <a:pt x="1149859" y="654188"/>
                  </a:lnTo>
                  <a:lnTo>
                    <a:pt x="1151290" y="664604"/>
                  </a:lnTo>
                  <a:lnTo>
                    <a:pt x="1156656" y="673645"/>
                  </a:lnTo>
                  <a:lnTo>
                    <a:pt x="1164598" y="679406"/>
                  </a:lnTo>
                  <a:lnTo>
                    <a:pt x="1174000" y="681678"/>
                  </a:lnTo>
                  <a:lnTo>
                    <a:pt x="1502404" y="681678"/>
                  </a:lnTo>
                  <a:close/>
                </a:path>
                <a:path w="4569459" h="6468109">
                  <a:moveTo>
                    <a:pt x="2750035" y="150437"/>
                  </a:moveTo>
                  <a:lnTo>
                    <a:pt x="2454949" y="150437"/>
                  </a:lnTo>
                  <a:lnTo>
                    <a:pt x="2406385" y="152116"/>
                  </a:lnTo>
                  <a:lnTo>
                    <a:pt x="2357720" y="163785"/>
                  </a:lnTo>
                  <a:lnTo>
                    <a:pt x="2648246" y="62298"/>
                  </a:lnTo>
                  <a:lnTo>
                    <a:pt x="2650954" y="63792"/>
                  </a:lnTo>
                  <a:lnTo>
                    <a:pt x="2688557" y="90246"/>
                  </a:lnTo>
                  <a:lnTo>
                    <a:pt x="2723188" y="120814"/>
                  </a:lnTo>
                  <a:lnTo>
                    <a:pt x="2750035" y="150437"/>
                  </a:lnTo>
                  <a:close/>
                </a:path>
                <a:path w="4569459" h="6468109">
                  <a:moveTo>
                    <a:pt x="4563423" y="5282262"/>
                  </a:moveTo>
                  <a:lnTo>
                    <a:pt x="4409279" y="5282262"/>
                  </a:lnTo>
                  <a:lnTo>
                    <a:pt x="4407864" y="5282757"/>
                  </a:lnTo>
                  <a:lnTo>
                    <a:pt x="2672778" y="315714"/>
                  </a:lnTo>
                  <a:lnTo>
                    <a:pt x="2651607" y="270368"/>
                  </a:lnTo>
                  <a:lnTo>
                    <a:pt x="2622682" y="231322"/>
                  </a:lnTo>
                  <a:lnTo>
                    <a:pt x="2587278" y="199191"/>
                  </a:lnTo>
                  <a:lnTo>
                    <a:pt x="2546671" y="174590"/>
                  </a:lnTo>
                  <a:lnTo>
                    <a:pt x="2502137" y="158133"/>
                  </a:lnTo>
                  <a:lnTo>
                    <a:pt x="2454950" y="150437"/>
                  </a:lnTo>
                  <a:lnTo>
                    <a:pt x="2750035" y="150437"/>
                  </a:lnTo>
                  <a:lnTo>
                    <a:pt x="2781929" y="193520"/>
                  </a:lnTo>
                  <a:lnTo>
                    <a:pt x="2805239" y="235272"/>
                  </a:lnTo>
                  <a:lnTo>
                    <a:pt x="2823973" y="280364"/>
                  </a:lnTo>
                  <a:lnTo>
                    <a:pt x="4545712" y="5209200"/>
                  </a:lnTo>
                  <a:lnTo>
                    <a:pt x="4559130" y="5256149"/>
                  </a:lnTo>
                  <a:lnTo>
                    <a:pt x="4563423" y="5282262"/>
                  </a:lnTo>
                  <a:close/>
                </a:path>
                <a:path w="4569459" h="6468109">
                  <a:moveTo>
                    <a:pt x="2070644" y="436307"/>
                  </a:moveTo>
                  <a:lnTo>
                    <a:pt x="1700008" y="436307"/>
                  </a:lnTo>
                  <a:lnTo>
                    <a:pt x="1685166" y="438416"/>
                  </a:lnTo>
                  <a:lnTo>
                    <a:pt x="2067245" y="304948"/>
                  </a:lnTo>
                  <a:lnTo>
                    <a:pt x="2077131" y="333250"/>
                  </a:lnTo>
                  <a:lnTo>
                    <a:pt x="2084835" y="377012"/>
                  </a:lnTo>
                  <a:lnTo>
                    <a:pt x="2078665" y="419675"/>
                  </a:lnTo>
                  <a:lnTo>
                    <a:pt x="2070644" y="436307"/>
                  </a:lnTo>
                  <a:close/>
                </a:path>
                <a:path w="4569459" h="6468109">
                  <a:moveTo>
                    <a:pt x="1918471" y="436307"/>
                  </a:moveTo>
                  <a:lnTo>
                    <a:pt x="1709881" y="509172"/>
                  </a:lnTo>
                  <a:lnTo>
                    <a:pt x="1722809" y="501579"/>
                  </a:lnTo>
                  <a:lnTo>
                    <a:pt x="1731416" y="490138"/>
                  </a:lnTo>
                  <a:lnTo>
                    <a:pt x="1735009" y="476279"/>
                  </a:lnTo>
                  <a:lnTo>
                    <a:pt x="1732901" y="461436"/>
                  </a:lnTo>
                  <a:lnTo>
                    <a:pt x="1725308" y="448508"/>
                  </a:lnTo>
                  <a:lnTo>
                    <a:pt x="1713867" y="439902"/>
                  </a:lnTo>
                  <a:lnTo>
                    <a:pt x="1700008" y="436307"/>
                  </a:lnTo>
                  <a:lnTo>
                    <a:pt x="1918471" y="436307"/>
                  </a:lnTo>
                  <a:close/>
                </a:path>
                <a:path w="4569459" h="6468109">
                  <a:moveTo>
                    <a:pt x="1990203" y="511281"/>
                  </a:moveTo>
                  <a:lnTo>
                    <a:pt x="1987903" y="512084"/>
                  </a:lnTo>
                  <a:lnTo>
                    <a:pt x="1516319" y="512084"/>
                  </a:lnTo>
                  <a:lnTo>
                    <a:pt x="1506570" y="513505"/>
                  </a:lnTo>
                  <a:lnTo>
                    <a:pt x="1663790" y="458585"/>
                  </a:lnTo>
                  <a:lnTo>
                    <a:pt x="1660235" y="471239"/>
                  </a:lnTo>
                  <a:lnTo>
                    <a:pt x="1662145" y="486152"/>
                  </a:lnTo>
                  <a:lnTo>
                    <a:pt x="1669737" y="499080"/>
                  </a:lnTo>
                  <a:lnTo>
                    <a:pt x="1681179" y="507687"/>
                  </a:lnTo>
                  <a:lnTo>
                    <a:pt x="1695037" y="511281"/>
                  </a:lnTo>
                  <a:lnTo>
                    <a:pt x="1990203" y="511281"/>
                  </a:lnTo>
                  <a:close/>
                </a:path>
                <a:path w="4569459" h="6468109">
                  <a:moveTo>
                    <a:pt x="1665181" y="512084"/>
                  </a:moveTo>
                  <a:lnTo>
                    <a:pt x="1523378" y="561619"/>
                  </a:lnTo>
                  <a:lnTo>
                    <a:pt x="1531891" y="556660"/>
                  </a:lnTo>
                  <a:lnTo>
                    <a:pt x="1537834" y="549027"/>
                  </a:lnTo>
                  <a:lnTo>
                    <a:pt x="1540461" y="539575"/>
                  </a:lnTo>
                  <a:lnTo>
                    <a:pt x="1539030" y="529159"/>
                  </a:lnTo>
                  <a:lnTo>
                    <a:pt x="1533664" y="520117"/>
                  </a:lnTo>
                  <a:lnTo>
                    <a:pt x="1525723" y="514357"/>
                  </a:lnTo>
                  <a:lnTo>
                    <a:pt x="1516320" y="512084"/>
                  </a:lnTo>
                  <a:lnTo>
                    <a:pt x="1665181" y="512084"/>
                  </a:lnTo>
                  <a:close/>
                </a:path>
                <a:path w="4569459" h="6468109">
                  <a:moveTo>
                    <a:pt x="1987903" y="512084"/>
                  </a:moveTo>
                  <a:lnTo>
                    <a:pt x="1502404" y="681678"/>
                  </a:lnTo>
                  <a:lnTo>
                    <a:pt x="1174000" y="681678"/>
                  </a:lnTo>
                  <a:lnTo>
                    <a:pt x="1183750" y="680257"/>
                  </a:lnTo>
                  <a:lnTo>
                    <a:pt x="1665181" y="512084"/>
                  </a:lnTo>
                  <a:lnTo>
                    <a:pt x="1987903" y="512084"/>
                  </a:lnTo>
                  <a:close/>
                </a:path>
                <a:path w="4569459" h="6468109">
                  <a:moveTo>
                    <a:pt x="1991498" y="510828"/>
                  </a:moveTo>
                  <a:lnTo>
                    <a:pt x="1990203" y="511281"/>
                  </a:lnTo>
                  <a:lnTo>
                    <a:pt x="1695037" y="511281"/>
                  </a:lnTo>
                  <a:lnTo>
                    <a:pt x="1709881" y="509172"/>
                  </a:lnTo>
                  <a:lnTo>
                    <a:pt x="1918471" y="436307"/>
                  </a:lnTo>
                  <a:lnTo>
                    <a:pt x="2070644" y="436307"/>
                  </a:lnTo>
                  <a:lnTo>
                    <a:pt x="2060080" y="458215"/>
                  </a:lnTo>
                  <a:lnTo>
                    <a:pt x="2030538" y="489608"/>
                  </a:lnTo>
                  <a:lnTo>
                    <a:pt x="1991498" y="510828"/>
                  </a:lnTo>
                  <a:close/>
                </a:path>
                <a:path w="4569459" h="6468109">
                  <a:moveTo>
                    <a:pt x="4540117" y="5498543"/>
                  </a:moveTo>
                  <a:lnTo>
                    <a:pt x="4257350" y="5597319"/>
                  </a:lnTo>
                  <a:lnTo>
                    <a:pt x="4302696" y="5576149"/>
                  </a:lnTo>
                  <a:lnTo>
                    <a:pt x="4341742" y="5547224"/>
                  </a:lnTo>
                  <a:lnTo>
                    <a:pt x="4373873" y="5511820"/>
                  </a:lnTo>
                  <a:lnTo>
                    <a:pt x="4398474" y="5471213"/>
                  </a:lnTo>
                  <a:lnTo>
                    <a:pt x="4414930" y="5426678"/>
                  </a:lnTo>
                  <a:lnTo>
                    <a:pt x="4422627" y="5379492"/>
                  </a:lnTo>
                  <a:lnTo>
                    <a:pt x="4420948" y="5330928"/>
                  </a:lnTo>
                  <a:lnTo>
                    <a:pt x="4409279" y="5282262"/>
                  </a:lnTo>
                  <a:lnTo>
                    <a:pt x="4563423" y="5282262"/>
                  </a:lnTo>
                  <a:lnTo>
                    <a:pt x="4566888" y="5303333"/>
                  </a:lnTo>
                  <a:lnTo>
                    <a:pt x="4569178" y="5350351"/>
                  </a:lnTo>
                  <a:lnTo>
                    <a:pt x="4566194" y="5396802"/>
                  </a:lnTo>
                  <a:lnTo>
                    <a:pt x="4558130" y="5442284"/>
                  </a:lnTo>
                  <a:lnTo>
                    <a:pt x="4545178" y="5486398"/>
                  </a:lnTo>
                  <a:lnTo>
                    <a:pt x="4540117" y="5498543"/>
                  </a:lnTo>
                  <a:close/>
                </a:path>
                <a:path w="4569459" h="6468109">
                  <a:moveTo>
                    <a:pt x="4288812" y="5741933"/>
                  </a:moveTo>
                  <a:lnTo>
                    <a:pt x="2622579" y="6323981"/>
                  </a:lnTo>
                  <a:lnTo>
                    <a:pt x="2118113" y="6323981"/>
                  </a:lnTo>
                  <a:lnTo>
                    <a:pt x="2166676" y="6322302"/>
                  </a:lnTo>
                  <a:lnTo>
                    <a:pt x="2215336" y="6310635"/>
                  </a:lnTo>
                  <a:lnTo>
                    <a:pt x="4540117" y="5498543"/>
                  </a:lnTo>
                  <a:lnTo>
                    <a:pt x="4527532" y="5528742"/>
                  </a:lnTo>
                  <a:lnTo>
                    <a:pt x="4505386" y="5568916"/>
                  </a:lnTo>
                  <a:lnTo>
                    <a:pt x="4478931" y="5606518"/>
                  </a:lnTo>
                  <a:lnTo>
                    <a:pt x="4448363" y="5641148"/>
                  </a:lnTo>
                  <a:lnTo>
                    <a:pt x="4413873" y="5672406"/>
                  </a:lnTo>
                  <a:lnTo>
                    <a:pt x="4375656" y="5699890"/>
                  </a:lnTo>
                  <a:lnTo>
                    <a:pt x="4333905" y="5723199"/>
                  </a:lnTo>
                  <a:lnTo>
                    <a:pt x="4288812" y="5741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94085" y="2518998"/>
              <a:ext cx="4269359" cy="617382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992092" y="2880924"/>
              <a:ext cx="391160" cy="170180"/>
            </a:xfrm>
            <a:custGeom>
              <a:avLst/>
              <a:gdLst/>
              <a:ahLst/>
              <a:cxnLst/>
              <a:rect l="l" t="t" r="r" b="b"/>
              <a:pathLst>
                <a:path w="391159" h="170180">
                  <a:moveTo>
                    <a:pt x="373518" y="49534"/>
                  </a:moveTo>
                  <a:lnTo>
                    <a:pt x="33890" y="168173"/>
                  </a:lnTo>
                  <a:lnTo>
                    <a:pt x="24141" y="169594"/>
                  </a:lnTo>
                  <a:lnTo>
                    <a:pt x="14738" y="167321"/>
                  </a:lnTo>
                  <a:lnTo>
                    <a:pt x="6797" y="161561"/>
                  </a:lnTo>
                  <a:lnTo>
                    <a:pt x="1430" y="152519"/>
                  </a:lnTo>
                  <a:lnTo>
                    <a:pt x="0" y="142103"/>
                  </a:lnTo>
                  <a:lnTo>
                    <a:pt x="2627" y="132651"/>
                  </a:lnTo>
                  <a:lnTo>
                    <a:pt x="8569" y="125018"/>
                  </a:lnTo>
                  <a:lnTo>
                    <a:pt x="17083" y="120059"/>
                  </a:lnTo>
                  <a:lnTo>
                    <a:pt x="356710" y="1421"/>
                  </a:lnTo>
                  <a:lnTo>
                    <a:pt x="366460" y="0"/>
                  </a:lnTo>
                  <a:lnTo>
                    <a:pt x="375863" y="2272"/>
                  </a:lnTo>
                  <a:lnTo>
                    <a:pt x="383804" y="8032"/>
                  </a:lnTo>
                  <a:lnTo>
                    <a:pt x="389171" y="17074"/>
                  </a:lnTo>
                  <a:lnTo>
                    <a:pt x="390601" y="27490"/>
                  </a:lnTo>
                  <a:lnTo>
                    <a:pt x="387974" y="36942"/>
                  </a:lnTo>
                  <a:lnTo>
                    <a:pt x="382032" y="44576"/>
                  </a:lnTo>
                  <a:lnTo>
                    <a:pt x="373518" y="49534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02347" y="2805226"/>
              <a:ext cx="74816" cy="748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34129" y="3978300"/>
              <a:ext cx="105446" cy="23956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078959" y="3534777"/>
              <a:ext cx="3192145" cy="1812925"/>
            </a:xfrm>
            <a:custGeom>
              <a:avLst/>
              <a:gdLst/>
              <a:ahLst/>
              <a:cxnLst/>
              <a:rect l="l" t="t" r="r" b="b"/>
              <a:pathLst>
                <a:path w="3192144" h="1812925">
                  <a:moveTo>
                    <a:pt x="172186" y="1287043"/>
                  </a:moveTo>
                  <a:lnTo>
                    <a:pt x="22402" y="858266"/>
                  </a:lnTo>
                  <a:lnTo>
                    <a:pt x="11163" y="864717"/>
                  </a:lnTo>
                  <a:lnTo>
                    <a:pt x="3429" y="874420"/>
                  </a:lnTo>
                  <a:lnTo>
                    <a:pt x="0" y="886180"/>
                  </a:lnTo>
                  <a:lnTo>
                    <a:pt x="1651" y="898855"/>
                  </a:lnTo>
                  <a:lnTo>
                    <a:pt x="130175" y="1266786"/>
                  </a:lnTo>
                  <a:lnTo>
                    <a:pt x="136855" y="1277950"/>
                  </a:lnTo>
                  <a:lnTo>
                    <a:pt x="147040" y="1285506"/>
                  </a:lnTo>
                  <a:lnTo>
                    <a:pt x="159283" y="1288770"/>
                  </a:lnTo>
                  <a:lnTo>
                    <a:pt x="172186" y="1287043"/>
                  </a:lnTo>
                  <a:close/>
                </a:path>
                <a:path w="3192144" h="1812925">
                  <a:moveTo>
                    <a:pt x="355079" y="1810626"/>
                  </a:moveTo>
                  <a:lnTo>
                    <a:pt x="204812" y="1380439"/>
                  </a:lnTo>
                  <a:lnTo>
                    <a:pt x="193649" y="1387119"/>
                  </a:lnTo>
                  <a:lnTo>
                    <a:pt x="186080" y="1397292"/>
                  </a:lnTo>
                  <a:lnTo>
                    <a:pt x="182829" y="1409547"/>
                  </a:lnTo>
                  <a:lnTo>
                    <a:pt x="184556" y="1422450"/>
                  </a:lnTo>
                  <a:lnTo>
                    <a:pt x="313080" y="1790369"/>
                  </a:lnTo>
                  <a:lnTo>
                    <a:pt x="319747" y="1801533"/>
                  </a:lnTo>
                  <a:lnTo>
                    <a:pt x="329933" y="1809089"/>
                  </a:lnTo>
                  <a:lnTo>
                    <a:pt x="342188" y="1812353"/>
                  </a:lnTo>
                  <a:lnTo>
                    <a:pt x="355079" y="1810626"/>
                  </a:lnTo>
                  <a:close/>
                </a:path>
                <a:path w="3192144" h="1812925">
                  <a:moveTo>
                    <a:pt x="3191662" y="661771"/>
                  </a:moveTo>
                  <a:lnTo>
                    <a:pt x="2970949" y="21983"/>
                  </a:lnTo>
                  <a:lnTo>
                    <a:pt x="2941840" y="0"/>
                  </a:lnTo>
                  <a:lnTo>
                    <a:pt x="2928950" y="1727"/>
                  </a:lnTo>
                  <a:lnTo>
                    <a:pt x="3169678" y="690892"/>
                  </a:lnTo>
                  <a:lnTo>
                    <a:pt x="3180842" y="684212"/>
                  </a:lnTo>
                  <a:lnTo>
                    <a:pt x="3188398" y="674027"/>
                  </a:lnTo>
                  <a:lnTo>
                    <a:pt x="3191662" y="661771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811798" y="2338135"/>
              <a:ext cx="4629785" cy="6529070"/>
            </a:xfrm>
            <a:custGeom>
              <a:avLst/>
              <a:gdLst/>
              <a:ahLst/>
              <a:cxnLst/>
              <a:rect l="l" t="t" r="r" b="b"/>
              <a:pathLst>
                <a:path w="4629784" h="6529070">
                  <a:moveTo>
                    <a:pt x="2328051" y="6499956"/>
                  </a:moveTo>
                  <a:lnTo>
                    <a:pt x="2318259" y="6503377"/>
                  </a:lnTo>
                  <a:lnTo>
                    <a:pt x="2271320" y="6516985"/>
                  </a:lnTo>
                  <a:lnTo>
                    <a:pt x="2224134" y="6525297"/>
                  </a:lnTo>
                  <a:lnTo>
                    <a:pt x="2177051" y="6528480"/>
                  </a:lnTo>
                  <a:lnTo>
                    <a:pt x="2130421" y="6526704"/>
                  </a:lnTo>
                  <a:lnTo>
                    <a:pt x="2084592" y="6520137"/>
                  </a:lnTo>
                  <a:lnTo>
                    <a:pt x="2039916" y="6508948"/>
                  </a:lnTo>
                  <a:lnTo>
                    <a:pt x="1996740" y="6493305"/>
                  </a:lnTo>
                  <a:lnTo>
                    <a:pt x="1955415" y="6473377"/>
                  </a:lnTo>
                  <a:lnTo>
                    <a:pt x="1916291" y="6449333"/>
                  </a:lnTo>
                  <a:lnTo>
                    <a:pt x="1879717" y="6421340"/>
                  </a:lnTo>
                  <a:lnTo>
                    <a:pt x="1846043" y="6389569"/>
                  </a:lnTo>
                  <a:lnTo>
                    <a:pt x="1815618" y="6354187"/>
                  </a:lnTo>
                  <a:lnTo>
                    <a:pt x="1788793" y="6315362"/>
                  </a:lnTo>
                  <a:lnTo>
                    <a:pt x="1765916" y="6273265"/>
                  </a:lnTo>
                  <a:lnTo>
                    <a:pt x="1747908" y="6229451"/>
                  </a:lnTo>
                  <a:lnTo>
                    <a:pt x="25598" y="1299227"/>
                  </a:lnTo>
                  <a:lnTo>
                    <a:pt x="12705" y="1255502"/>
                  </a:lnTo>
                  <a:lnTo>
                    <a:pt x="4429" y="1211354"/>
                  </a:lnTo>
                  <a:lnTo>
                    <a:pt x="0" y="1166856"/>
                  </a:lnTo>
                  <a:lnTo>
                    <a:pt x="237" y="1150349"/>
                  </a:lnTo>
                  <a:lnTo>
                    <a:pt x="3788" y="1100433"/>
                  </a:lnTo>
                  <a:lnTo>
                    <a:pt x="11242" y="1058134"/>
                  </a:lnTo>
                  <a:lnTo>
                    <a:pt x="26641" y="1000656"/>
                  </a:lnTo>
                  <a:lnTo>
                    <a:pt x="45330" y="955723"/>
                  </a:lnTo>
                  <a:lnTo>
                    <a:pt x="50458" y="946538"/>
                  </a:lnTo>
                  <a:lnTo>
                    <a:pt x="60528" y="927639"/>
                  </a:lnTo>
                  <a:lnTo>
                    <a:pt x="93870" y="877435"/>
                  </a:lnTo>
                  <a:lnTo>
                    <a:pt x="126855" y="839446"/>
                  </a:lnTo>
                  <a:lnTo>
                    <a:pt x="164355" y="804985"/>
                  </a:lnTo>
                  <a:lnTo>
                    <a:pt x="206061" y="774611"/>
                  </a:lnTo>
                  <a:lnTo>
                    <a:pt x="252191" y="748581"/>
                  </a:lnTo>
                  <a:lnTo>
                    <a:pt x="253290" y="748197"/>
                  </a:lnTo>
                  <a:lnTo>
                    <a:pt x="300913" y="728305"/>
                  </a:lnTo>
                  <a:lnTo>
                    <a:pt x="2313201" y="25373"/>
                  </a:lnTo>
                  <a:lnTo>
                    <a:pt x="2364400" y="10745"/>
                  </a:lnTo>
                  <a:lnTo>
                    <a:pt x="2415832" y="2342"/>
                  </a:lnTo>
                  <a:lnTo>
                    <a:pt x="2467087" y="0"/>
                  </a:lnTo>
                  <a:lnTo>
                    <a:pt x="2475131" y="563"/>
                  </a:lnTo>
                  <a:lnTo>
                    <a:pt x="310806" y="756605"/>
                  </a:lnTo>
                  <a:lnTo>
                    <a:pt x="265720" y="775336"/>
                  </a:lnTo>
                  <a:lnTo>
                    <a:pt x="223980" y="798642"/>
                  </a:lnTo>
                  <a:lnTo>
                    <a:pt x="185786" y="826118"/>
                  </a:lnTo>
                  <a:lnTo>
                    <a:pt x="151327" y="857365"/>
                  </a:lnTo>
                  <a:lnTo>
                    <a:pt x="120795" y="891982"/>
                  </a:lnTo>
                  <a:lnTo>
                    <a:pt x="94382" y="929571"/>
                  </a:lnTo>
                  <a:lnTo>
                    <a:pt x="72141" y="969975"/>
                  </a:lnTo>
                  <a:lnTo>
                    <a:pt x="54526" y="1012407"/>
                  </a:lnTo>
                  <a:lnTo>
                    <a:pt x="41614" y="1056632"/>
                  </a:lnTo>
                  <a:lnTo>
                    <a:pt x="33598" y="1102255"/>
                  </a:lnTo>
                  <a:lnTo>
                    <a:pt x="30674" y="1148876"/>
                  </a:lnTo>
                  <a:lnTo>
                    <a:pt x="33036" y="1196098"/>
                  </a:lnTo>
                  <a:lnTo>
                    <a:pt x="40878" y="1243524"/>
                  </a:lnTo>
                  <a:lnTo>
                    <a:pt x="53982" y="1289312"/>
                  </a:lnTo>
                  <a:lnTo>
                    <a:pt x="1776134" y="6219591"/>
                  </a:lnTo>
                  <a:lnTo>
                    <a:pt x="1794312" y="6263345"/>
                  </a:lnTo>
                  <a:lnTo>
                    <a:pt x="1818177" y="6306435"/>
                  </a:lnTo>
                  <a:lnTo>
                    <a:pt x="1845661" y="6344652"/>
                  </a:lnTo>
                  <a:lnTo>
                    <a:pt x="1876919" y="6379141"/>
                  </a:lnTo>
                  <a:lnTo>
                    <a:pt x="1911549" y="6409710"/>
                  </a:lnTo>
                  <a:lnTo>
                    <a:pt x="1949151" y="6436164"/>
                  </a:lnTo>
                  <a:lnTo>
                    <a:pt x="1989325" y="6458311"/>
                  </a:lnTo>
                  <a:lnTo>
                    <a:pt x="2031669" y="6475956"/>
                  </a:lnTo>
                  <a:lnTo>
                    <a:pt x="2075783" y="6488908"/>
                  </a:lnTo>
                  <a:lnTo>
                    <a:pt x="2121265" y="6496972"/>
                  </a:lnTo>
                  <a:lnTo>
                    <a:pt x="2167716" y="6499956"/>
                  </a:lnTo>
                  <a:lnTo>
                    <a:pt x="2328051" y="6499956"/>
                  </a:lnTo>
                  <a:close/>
                </a:path>
                <a:path w="4629784" h="6529070">
                  <a:moveTo>
                    <a:pt x="2623389" y="30703"/>
                  </a:moveTo>
                  <a:lnTo>
                    <a:pt x="2462824" y="30703"/>
                  </a:lnTo>
                  <a:lnTo>
                    <a:pt x="2415806" y="32994"/>
                  </a:lnTo>
                  <a:lnTo>
                    <a:pt x="2368622" y="40751"/>
                  </a:lnTo>
                  <a:lnTo>
                    <a:pt x="2321673" y="54169"/>
                  </a:lnTo>
                  <a:lnTo>
                    <a:pt x="2475131" y="563"/>
                  </a:lnTo>
                  <a:lnTo>
                    <a:pt x="2517756" y="3552"/>
                  </a:lnTo>
                  <a:lnTo>
                    <a:pt x="2567426" y="12833"/>
                  </a:lnTo>
                  <a:lnTo>
                    <a:pt x="2615687" y="27678"/>
                  </a:lnTo>
                  <a:lnTo>
                    <a:pt x="2623389" y="30703"/>
                  </a:lnTo>
                  <a:close/>
                </a:path>
                <a:path w="4629784" h="6529070">
                  <a:moveTo>
                    <a:pt x="4466902" y="5722646"/>
                  </a:moveTo>
                  <a:lnTo>
                    <a:pt x="4319741" y="5774052"/>
                  </a:lnTo>
                  <a:lnTo>
                    <a:pt x="4364833" y="5755318"/>
                  </a:lnTo>
                  <a:lnTo>
                    <a:pt x="4406585" y="5732009"/>
                  </a:lnTo>
                  <a:lnTo>
                    <a:pt x="4444802" y="5704525"/>
                  </a:lnTo>
                  <a:lnTo>
                    <a:pt x="4479292" y="5673267"/>
                  </a:lnTo>
                  <a:lnTo>
                    <a:pt x="4509860" y="5638637"/>
                  </a:lnTo>
                  <a:lnTo>
                    <a:pt x="4536315" y="5601035"/>
                  </a:lnTo>
                  <a:lnTo>
                    <a:pt x="4558461" y="5560861"/>
                  </a:lnTo>
                  <a:lnTo>
                    <a:pt x="4576107" y="5518517"/>
                  </a:lnTo>
                  <a:lnTo>
                    <a:pt x="4589059" y="5474403"/>
                  </a:lnTo>
                  <a:lnTo>
                    <a:pt x="4597123" y="5428920"/>
                  </a:lnTo>
                  <a:lnTo>
                    <a:pt x="4600107" y="5382470"/>
                  </a:lnTo>
                  <a:lnTo>
                    <a:pt x="4597816" y="5335452"/>
                  </a:lnTo>
                  <a:lnTo>
                    <a:pt x="4590059" y="5288268"/>
                  </a:lnTo>
                  <a:lnTo>
                    <a:pt x="4576640" y="5241319"/>
                  </a:lnTo>
                  <a:lnTo>
                    <a:pt x="2854407" y="311068"/>
                  </a:lnTo>
                  <a:lnTo>
                    <a:pt x="2836909" y="268951"/>
                  </a:lnTo>
                  <a:lnTo>
                    <a:pt x="2836134" y="267086"/>
                  </a:lnTo>
                  <a:lnTo>
                    <a:pt x="2812364" y="224224"/>
                  </a:lnTo>
                  <a:lnTo>
                    <a:pt x="2784880" y="186007"/>
                  </a:lnTo>
                  <a:lnTo>
                    <a:pt x="2753622" y="151518"/>
                  </a:lnTo>
                  <a:lnTo>
                    <a:pt x="2718992" y="120950"/>
                  </a:lnTo>
                  <a:lnTo>
                    <a:pt x="2681389" y="94495"/>
                  </a:lnTo>
                  <a:lnTo>
                    <a:pt x="2641215" y="72349"/>
                  </a:lnTo>
                  <a:lnTo>
                    <a:pt x="2598871" y="54703"/>
                  </a:lnTo>
                  <a:lnTo>
                    <a:pt x="2554757" y="41751"/>
                  </a:lnTo>
                  <a:lnTo>
                    <a:pt x="2509275" y="33687"/>
                  </a:lnTo>
                  <a:lnTo>
                    <a:pt x="2462824" y="30703"/>
                  </a:lnTo>
                  <a:lnTo>
                    <a:pt x="2623389" y="30703"/>
                  </a:lnTo>
                  <a:lnTo>
                    <a:pt x="2669177" y="52038"/>
                  </a:lnTo>
                  <a:lnTo>
                    <a:pt x="2710733" y="77042"/>
                  </a:lnTo>
                  <a:lnTo>
                    <a:pt x="2753497" y="109762"/>
                  </a:lnTo>
                  <a:lnTo>
                    <a:pt x="2788637" y="143384"/>
                  </a:lnTo>
                  <a:lnTo>
                    <a:pt x="2820318" y="181663"/>
                  </a:lnTo>
                  <a:lnTo>
                    <a:pt x="2844559" y="219241"/>
                  </a:lnTo>
                  <a:lnTo>
                    <a:pt x="2865386" y="258409"/>
                  </a:lnTo>
                  <a:lnTo>
                    <a:pt x="2882708" y="301182"/>
                  </a:lnTo>
                  <a:lnTo>
                    <a:pt x="4604867" y="5231459"/>
                  </a:lnTo>
                  <a:lnTo>
                    <a:pt x="4618057" y="5276955"/>
                  </a:lnTo>
                  <a:lnTo>
                    <a:pt x="4626369" y="5324141"/>
                  </a:lnTo>
                  <a:lnTo>
                    <a:pt x="4629552" y="5371224"/>
                  </a:lnTo>
                  <a:lnTo>
                    <a:pt x="4627776" y="5417855"/>
                  </a:lnTo>
                  <a:lnTo>
                    <a:pt x="4621209" y="5463683"/>
                  </a:lnTo>
                  <a:lnTo>
                    <a:pt x="4610020" y="5508360"/>
                  </a:lnTo>
                  <a:lnTo>
                    <a:pt x="4594377" y="5551536"/>
                  </a:lnTo>
                  <a:lnTo>
                    <a:pt x="4574449" y="5592861"/>
                  </a:lnTo>
                  <a:lnTo>
                    <a:pt x="4550404" y="5631985"/>
                  </a:lnTo>
                  <a:lnTo>
                    <a:pt x="4522412" y="5668559"/>
                  </a:lnTo>
                  <a:lnTo>
                    <a:pt x="4490641" y="5702233"/>
                  </a:lnTo>
                  <a:lnTo>
                    <a:pt x="4466902" y="5722646"/>
                  </a:lnTo>
                  <a:close/>
                </a:path>
                <a:path w="4629784" h="6529070">
                  <a:moveTo>
                    <a:pt x="4329146" y="5800934"/>
                  </a:moveTo>
                  <a:lnTo>
                    <a:pt x="2328051" y="6499956"/>
                  </a:lnTo>
                  <a:lnTo>
                    <a:pt x="2167715" y="6499956"/>
                  </a:lnTo>
                  <a:lnTo>
                    <a:pt x="2214733" y="6497666"/>
                  </a:lnTo>
                  <a:lnTo>
                    <a:pt x="2261916" y="6489909"/>
                  </a:lnTo>
                  <a:lnTo>
                    <a:pt x="2308860" y="6476492"/>
                  </a:lnTo>
                  <a:lnTo>
                    <a:pt x="4466902" y="5722646"/>
                  </a:lnTo>
                  <a:lnTo>
                    <a:pt x="4455259" y="5732657"/>
                  </a:lnTo>
                  <a:lnTo>
                    <a:pt x="4416436" y="5759483"/>
                  </a:lnTo>
                  <a:lnTo>
                    <a:pt x="4374340" y="5782359"/>
                  </a:lnTo>
                  <a:lnTo>
                    <a:pt x="4329146" y="5800934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952023" y="2097807"/>
              <a:ext cx="2966720" cy="6057900"/>
            </a:xfrm>
            <a:custGeom>
              <a:avLst/>
              <a:gdLst/>
              <a:ahLst/>
              <a:cxnLst/>
              <a:rect l="l" t="t" r="r" b="b"/>
              <a:pathLst>
                <a:path w="2966719" h="6057900">
                  <a:moveTo>
                    <a:pt x="2548242" y="6057323"/>
                  </a:moveTo>
                  <a:lnTo>
                    <a:pt x="418211" y="6057323"/>
                  </a:lnTo>
                  <a:lnTo>
                    <a:pt x="369463" y="6054508"/>
                  </a:lnTo>
                  <a:lnTo>
                    <a:pt x="322360" y="6046271"/>
                  </a:lnTo>
                  <a:lnTo>
                    <a:pt x="277217" y="6032928"/>
                  </a:lnTo>
                  <a:lnTo>
                    <a:pt x="234349" y="6014793"/>
                  </a:lnTo>
                  <a:lnTo>
                    <a:pt x="194071" y="5992180"/>
                  </a:lnTo>
                  <a:lnTo>
                    <a:pt x="156696" y="5965405"/>
                  </a:lnTo>
                  <a:lnTo>
                    <a:pt x="122540" y="5934783"/>
                  </a:lnTo>
                  <a:lnTo>
                    <a:pt x="91917" y="5900626"/>
                  </a:lnTo>
                  <a:lnTo>
                    <a:pt x="65142" y="5863252"/>
                  </a:lnTo>
                  <a:lnTo>
                    <a:pt x="42530" y="5822973"/>
                  </a:lnTo>
                  <a:lnTo>
                    <a:pt x="24395" y="5780105"/>
                  </a:lnTo>
                  <a:lnTo>
                    <a:pt x="11052" y="5734962"/>
                  </a:lnTo>
                  <a:lnTo>
                    <a:pt x="2815" y="5687860"/>
                  </a:lnTo>
                  <a:lnTo>
                    <a:pt x="0" y="5639112"/>
                  </a:lnTo>
                  <a:lnTo>
                    <a:pt x="0" y="418211"/>
                  </a:lnTo>
                  <a:lnTo>
                    <a:pt x="2815" y="369463"/>
                  </a:lnTo>
                  <a:lnTo>
                    <a:pt x="11052" y="322360"/>
                  </a:lnTo>
                  <a:lnTo>
                    <a:pt x="24395" y="277218"/>
                  </a:lnTo>
                  <a:lnTo>
                    <a:pt x="42530" y="234350"/>
                  </a:lnTo>
                  <a:lnTo>
                    <a:pt x="65142" y="194071"/>
                  </a:lnTo>
                  <a:lnTo>
                    <a:pt x="91917" y="156696"/>
                  </a:lnTo>
                  <a:lnTo>
                    <a:pt x="122540" y="122540"/>
                  </a:lnTo>
                  <a:lnTo>
                    <a:pt x="156696" y="91917"/>
                  </a:lnTo>
                  <a:lnTo>
                    <a:pt x="194071" y="65142"/>
                  </a:lnTo>
                  <a:lnTo>
                    <a:pt x="234349" y="42530"/>
                  </a:lnTo>
                  <a:lnTo>
                    <a:pt x="277217" y="24395"/>
                  </a:lnTo>
                  <a:lnTo>
                    <a:pt x="322360" y="11052"/>
                  </a:lnTo>
                  <a:lnTo>
                    <a:pt x="369463" y="2815"/>
                  </a:lnTo>
                  <a:lnTo>
                    <a:pt x="418211" y="0"/>
                  </a:lnTo>
                  <a:lnTo>
                    <a:pt x="2548242" y="0"/>
                  </a:lnTo>
                  <a:lnTo>
                    <a:pt x="2596990" y="2815"/>
                  </a:lnTo>
                  <a:lnTo>
                    <a:pt x="2644093" y="11052"/>
                  </a:lnTo>
                  <a:lnTo>
                    <a:pt x="2689236" y="24395"/>
                  </a:lnTo>
                  <a:lnTo>
                    <a:pt x="2732104" y="42530"/>
                  </a:lnTo>
                  <a:lnTo>
                    <a:pt x="2772383" y="65142"/>
                  </a:lnTo>
                  <a:lnTo>
                    <a:pt x="2809757" y="91917"/>
                  </a:lnTo>
                  <a:lnTo>
                    <a:pt x="2843913" y="122540"/>
                  </a:lnTo>
                  <a:lnTo>
                    <a:pt x="2872471" y="154393"/>
                  </a:lnTo>
                  <a:lnTo>
                    <a:pt x="403221" y="154393"/>
                  </a:lnTo>
                  <a:lnTo>
                    <a:pt x="353430" y="159426"/>
                  </a:lnTo>
                  <a:lnTo>
                    <a:pt x="307030" y="173856"/>
                  </a:lnTo>
                  <a:lnTo>
                    <a:pt x="265021" y="196683"/>
                  </a:lnTo>
                  <a:lnTo>
                    <a:pt x="228404" y="226906"/>
                  </a:lnTo>
                  <a:lnTo>
                    <a:pt x="198181" y="263522"/>
                  </a:lnTo>
                  <a:lnTo>
                    <a:pt x="175354" y="305531"/>
                  </a:lnTo>
                  <a:lnTo>
                    <a:pt x="160924" y="351932"/>
                  </a:lnTo>
                  <a:lnTo>
                    <a:pt x="155891" y="401723"/>
                  </a:lnTo>
                  <a:lnTo>
                    <a:pt x="155891" y="5663094"/>
                  </a:lnTo>
                  <a:lnTo>
                    <a:pt x="160924" y="5712885"/>
                  </a:lnTo>
                  <a:lnTo>
                    <a:pt x="175354" y="5759286"/>
                  </a:lnTo>
                  <a:lnTo>
                    <a:pt x="198181" y="5801295"/>
                  </a:lnTo>
                  <a:lnTo>
                    <a:pt x="228404" y="5837911"/>
                  </a:lnTo>
                  <a:lnTo>
                    <a:pt x="265021" y="5868134"/>
                  </a:lnTo>
                  <a:lnTo>
                    <a:pt x="307030" y="5890961"/>
                  </a:lnTo>
                  <a:lnTo>
                    <a:pt x="353430" y="5905391"/>
                  </a:lnTo>
                  <a:lnTo>
                    <a:pt x="403221" y="5910424"/>
                  </a:lnTo>
                  <a:lnTo>
                    <a:pt x="2865752" y="5910424"/>
                  </a:lnTo>
                  <a:lnTo>
                    <a:pt x="2843913" y="5934783"/>
                  </a:lnTo>
                  <a:lnTo>
                    <a:pt x="2809757" y="5965405"/>
                  </a:lnTo>
                  <a:lnTo>
                    <a:pt x="2772383" y="5992180"/>
                  </a:lnTo>
                  <a:lnTo>
                    <a:pt x="2732104" y="6014793"/>
                  </a:lnTo>
                  <a:lnTo>
                    <a:pt x="2689236" y="6032928"/>
                  </a:lnTo>
                  <a:lnTo>
                    <a:pt x="2644093" y="6046271"/>
                  </a:lnTo>
                  <a:lnTo>
                    <a:pt x="2596990" y="6054508"/>
                  </a:lnTo>
                  <a:lnTo>
                    <a:pt x="2548242" y="6057323"/>
                  </a:lnTo>
                  <a:close/>
                </a:path>
                <a:path w="2966719" h="6057900">
                  <a:moveTo>
                    <a:pt x="2104548" y="361250"/>
                  </a:moveTo>
                  <a:lnTo>
                    <a:pt x="864902" y="361250"/>
                  </a:lnTo>
                  <a:lnTo>
                    <a:pt x="821049" y="354091"/>
                  </a:lnTo>
                  <a:lnTo>
                    <a:pt x="782807" y="334197"/>
                  </a:lnTo>
                  <a:lnTo>
                    <a:pt x="752552" y="303942"/>
                  </a:lnTo>
                  <a:lnTo>
                    <a:pt x="732658" y="265700"/>
                  </a:lnTo>
                  <a:lnTo>
                    <a:pt x="725499" y="221846"/>
                  </a:lnTo>
                  <a:lnTo>
                    <a:pt x="725499" y="154393"/>
                  </a:lnTo>
                  <a:lnTo>
                    <a:pt x="2243951" y="154393"/>
                  </a:lnTo>
                  <a:lnTo>
                    <a:pt x="2243951" y="191867"/>
                  </a:lnTo>
                  <a:lnTo>
                    <a:pt x="1839231" y="191867"/>
                  </a:lnTo>
                  <a:lnTo>
                    <a:pt x="1825155" y="194771"/>
                  </a:lnTo>
                  <a:lnTo>
                    <a:pt x="1813186" y="202735"/>
                  </a:lnTo>
                  <a:lnTo>
                    <a:pt x="1812401" y="203859"/>
                  </a:lnTo>
                  <a:lnTo>
                    <a:pt x="1286113" y="203859"/>
                  </a:lnTo>
                  <a:lnTo>
                    <a:pt x="1276440" y="205733"/>
                  </a:lnTo>
                  <a:lnTo>
                    <a:pt x="1268312" y="210979"/>
                  </a:lnTo>
                  <a:lnTo>
                    <a:pt x="1262715" y="219036"/>
                  </a:lnTo>
                  <a:lnTo>
                    <a:pt x="1260630" y="229341"/>
                  </a:lnTo>
                  <a:lnTo>
                    <a:pt x="1262715" y="239647"/>
                  </a:lnTo>
                  <a:lnTo>
                    <a:pt x="1268312" y="247704"/>
                  </a:lnTo>
                  <a:lnTo>
                    <a:pt x="1276440" y="252950"/>
                  </a:lnTo>
                  <a:lnTo>
                    <a:pt x="1286113" y="254824"/>
                  </a:lnTo>
                  <a:lnTo>
                    <a:pt x="1811872" y="254824"/>
                  </a:lnTo>
                  <a:lnTo>
                    <a:pt x="1812624" y="255948"/>
                  </a:lnTo>
                  <a:lnTo>
                    <a:pt x="1824522" y="263911"/>
                  </a:lnTo>
                  <a:lnTo>
                    <a:pt x="1839231" y="266816"/>
                  </a:lnTo>
                  <a:lnTo>
                    <a:pt x="2236212" y="266816"/>
                  </a:lnTo>
                  <a:lnTo>
                    <a:pt x="2216898" y="303942"/>
                  </a:lnTo>
                  <a:lnTo>
                    <a:pt x="2186643" y="334197"/>
                  </a:lnTo>
                  <a:lnTo>
                    <a:pt x="2148402" y="354091"/>
                  </a:lnTo>
                  <a:lnTo>
                    <a:pt x="2104548" y="361250"/>
                  </a:lnTo>
                  <a:close/>
                </a:path>
                <a:path w="2966719" h="6057900">
                  <a:moveTo>
                    <a:pt x="2865752" y="5910424"/>
                  </a:moveTo>
                  <a:lnTo>
                    <a:pt x="2566230" y="5910424"/>
                  </a:lnTo>
                  <a:lnTo>
                    <a:pt x="2616020" y="5905391"/>
                  </a:lnTo>
                  <a:lnTo>
                    <a:pt x="2662421" y="5890961"/>
                  </a:lnTo>
                  <a:lnTo>
                    <a:pt x="2704430" y="5868134"/>
                  </a:lnTo>
                  <a:lnTo>
                    <a:pt x="2741046" y="5837911"/>
                  </a:lnTo>
                  <a:lnTo>
                    <a:pt x="2771269" y="5801295"/>
                  </a:lnTo>
                  <a:lnTo>
                    <a:pt x="2794096" y="5759286"/>
                  </a:lnTo>
                  <a:lnTo>
                    <a:pt x="2808527" y="5712885"/>
                  </a:lnTo>
                  <a:lnTo>
                    <a:pt x="2813559" y="5663094"/>
                  </a:lnTo>
                  <a:lnTo>
                    <a:pt x="2812061" y="5663094"/>
                  </a:lnTo>
                  <a:lnTo>
                    <a:pt x="2812061" y="401723"/>
                  </a:lnTo>
                  <a:lnTo>
                    <a:pt x="2807028" y="351932"/>
                  </a:lnTo>
                  <a:lnTo>
                    <a:pt x="2792597" y="305531"/>
                  </a:lnTo>
                  <a:lnTo>
                    <a:pt x="2769770" y="263522"/>
                  </a:lnTo>
                  <a:lnTo>
                    <a:pt x="2739548" y="226906"/>
                  </a:lnTo>
                  <a:lnTo>
                    <a:pt x="2702931" y="196683"/>
                  </a:lnTo>
                  <a:lnTo>
                    <a:pt x="2660922" y="173856"/>
                  </a:lnTo>
                  <a:lnTo>
                    <a:pt x="2614522" y="159426"/>
                  </a:lnTo>
                  <a:lnTo>
                    <a:pt x="2564731" y="154393"/>
                  </a:lnTo>
                  <a:lnTo>
                    <a:pt x="2872471" y="154393"/>
                  </a:lnTo>
                  <a:lnTo>
                    <a:pt x="2901311" y="194071"/>
                  </a:lnTo>
                  <a:lnTo>
                    <a:pt x="2923923" y="234350"/>
                  </a:lnTo>
                  <a:lnTo>
                    <a:pt x="2942058" y="277218"/>
                  </a:lnTo>
                  <a:lnTo>
                    <a:pt x="2955401" y="322360"/>
                  </a:lnTo>
                  <a:lnTo>
                    <a:pt x="2963638" y="369463"/>
                  </a:lnTo>
                  <a:lnTo>
                    <a:pt x="2966454" y="418211"/>
                  </a:lnTo>
                  <a:lnTo>
                    <a:pt x="2966454" y="5639112"/>
                  </a:lnTo>
                  <a:lnTo>
                    <a:pt x="2963638" y="5687860"/>
                  </a:lnTo>
                  <a:lnTo>
                    <a:pt x="2955401" y="5734962"/>
                  </a:lnTo>
                  <a:lnTo>
                    <a:pt x="2942058" y="5780105"/>
                  </a:lnTo>
                  <a:lnTo>
                    <a:pt x="2923923" y="5822973"/>
                  </a:lnTo>
                  <a:lnTo>
                    <a:pt x="2901311" y="5863252"/>
                  </a:lnTo>
                  <a:lnTo>
                    <a:pt x="2874536" y="5900626"/>
                  </a:lnTo>
                  <a:lnTo>
                    <a:pt x="2865752" y="5910424"/>
                  </a:lnTo>
                  <a:close/>
                </a:path>
                <a:path w="2966719" h="6057900">
                  <a:moveTo>
                    <a:pt x="2236212" y="266816"/>
                  </a:moveTo>
                  <a:lnTo>
                    <a:pt x="1839231" y="266816"/>
                  </a:lnTo>
                  <a:lnTo>
                    <a:pt x="1853939" y="263911"/>
                  </a:lnTo>
                  <a:lnTo>
                    <a:pt x="1865838" y="255948"/>
                  </a:lnTo>
                  <a:lnTo>
                    <a:pt x="1873801" y="244050"/>
                  </a:lnTo>
                  <a:lnTo>
                    <a:pt x="1876706" y="229341"/>
                  </a:lnTo>
                  <a:lnTo>
                    <a:pt x="1873801" y="214633"/>
                  </a:lnTo>
                  <a:lnTo>
                    <a:pt x="1865838" y="202735"/>
                  </a:lnTo>
                  <a:lnTo>
                    <a:pt x="1853939" y="194771"/>
                  </a:lnTo>
                  <a:lnTo>
                    <a:pt x="1839231" y="191867"/>
                  </a:lnTo>
                  <a:lnTo>
                    <a:pt x="2243951" y="191867"/>
                  </a:lnTo>
                  <a:lnTo>
                    <a:pt x="2243951" y="221846"/>
                  </a:lnTo>
                  <a:lnTo>
                    <a:pt x="2236792" y="265700"/>
                  </a:lnTo>
                  <a:lnTo>
                    <a:pt x="2236212" y="266816"/>
                  </a:lnTo>
                  <a:close/>
                </a:path>
                <a:path w="2966719" h="6057900">
                  <a:moveTo>
                    <a:pt x="1811872" y="254824"/>
                  </a:moveTo>
                  <a:lnTo>
                    <a:pt x="1645865" y="254824"/>
                  </a:lnTo>
                  <a:lnTo>
                    <a:pt x="1655537" y="252950"/>
                  </a:lnTo>
                  <a:lnTo>
                    <a:pt x="1663664" y="247704"/>
                  </a:lnTo>
                  <a:lnTo>
                    <a:pt x="1669262" y="239647"/>
                  </a:lnTo>
                  <a:lnTo>
                    <a:pt x="1671347" y="229341"/>
                  </a:lnTo>
                  <a:lnTo>
                    <a:pt x="1669262" y="219036"/>
                  </a:lnTo>
                  <a:lnTo>
                    <a:pt x="1663664" y="210979"/>
                  </a:lnTo>
                  <a:lnTo>
                    <a:pt x="1655537" y="205733"/>
                  </a:lnTo>
                  <a:lnTo>
                    <a:pt x="1645865" y="203859"/>
                  </a:lnTo>
                  <a:lnTo>
                    <a:pt x="1812401" y="203859"/>
                  </a:lnTo>
                  <a:lnTo>
                    <a:pt x="1804871" y="214633"/>
                  </a:lnTo>
                  <a:lnTo>
                    <a:pt x="1801756" y="229341"/>
                  </a:lnTo>
                  <a:lnTo>
                    <a:pt x="1804661" y="244050"/>
                  </a:lnTo>
                  <a:lnTo>
                    <a:pt x="1811872" y="2548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07916" y="2252200"/>
              <a:ext cx="2656169" cy="575603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5212654" y="2301666"/>
              <a:ext cx="410845" cy="51435"/>
            </a:xfrm>
            <a:custGeom>
              <a:avLst/>
              <a:gdLst/>
              <a:ahLst/>
              <a:cxnLst/>
              <a:rect l="l" t="t" r="r" b="b"/>
              <a:pathLst>
                <a:path w="410844" h="51435">
                  <a:moveTo>
                    <a:pt x="385234" y="50964"/>
                  </a:moveTo>
                  <a:lnTo>
                    <a:pt x="25482" y="50964"/>
                  </a:lnTo>
                  <a:lnTo>
                    <a:pt x="15809" y="49091"/>
                  </a:lnTo>
                  <a:lnTo>
                    <a:pt x="7681" y="43844"/>
                  </a:lnTo>
                  <a:lnTo>
                    <a:pt x="2084" y="35787"/>
                  </a:lnTo>
                  <a:lnTo>
                    <a:pt x="0" y="25482"/>
                  </a:lnTo>
                  <a:lnTo>
                    <a:pt x="2084" y="15177"/>
                  </a:lnTo>
                  <a:lnTo>
                    <a:pt x="7681" y="7120"/>
                  </a:lnTo>
                  <a:lnTo>
                    <a:pt x="15809" y="1873"/>
                  </a:lnTo>
                  <a:lnTo>
                    <a:pt x="25482" y="0"/>
                  </a:lnTo>
                  <a:lnTo>
                    <a:pt x="385234" y="0"/>
                  </a:lnTo>
                  <a:lnTo>
                    <a:pt x="394906" y="1873"/>
                  </a:lnTo>
                  <a:lnTo>
                    <a:pt x="403034" y="7120"/>
                  </a:lnTo>
                  <a:lnTo>
                    <a:pt x="408631" y="15177"/>
                  </a:lnTo>
                  <a:lnTo>
                    <a:pt x="410716" y="25482"/>
                  </a:lnTo>
                  <a:lnTo>
                    <a:pt x="408631" y="35787"/>
                  </a:lnTo>
                  <a:lnTo>
                    <a:pt x="403034" y="43844"/>
                  </a:lnTo>
                  <a:lnTo>
                    <a:pt x="394906" y="49091"/>
                  </a:lnTo>
                  <a:lnTo>
                    <a:pt x="385234" y="50964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53780" y="2289675"/>
              <a:ext cx="74949" cy="7494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3889063" y="2877273"/>
              <a:ext cx="3092450" cy="1448435"/>
            </a:xfrm>
            <a:custGeom>
              <a:avLst/>
              <a:gdLst/>
              <a:ahLst/>
              <a:cxnLst/>
              <a:rect l="l" t="t" r="r" b="b"/>
              <a:pathLst>
                <a:path w="3092450" h="1448435">
                  <a:moveTo>
                    <a:pt x="32969" y="992314"/>
                  </a:moveTo>
                  <a:lnTo>
                    <a:pt x="20231" y="994943"/>
                  </a:lnTo>
                  <a:lnTo>
                    <a:pt x="9740" y="1002068"/>
                  </a:lnTo>
                  <a:lnTo>
                    <a:pt x="2616" y="1012558"/>
                  </a:lnTo>
                  <a:lnTo>
                    <a:pt x="0" y="1025296"/>
                  </a:lnTo>
                  <a:lnTo>
                    <a:pt x="0" y="1415021"/>
                  </a:lnTo>
                  <a:lnTo>
                    <a:pt x="2616" y="1427772"/>
                  </a:lnTo>
                  <a:lnTo>
                    <a:pt x="9740" y="1438262"/>
                  </a:lnTo>
                  <a:lnTo>
                    <a:pt x="20231" y="1445387"/>
                  </a:lnTo>
                  <a:lnTo>
                    <a:pt x="32969" y="1448003"/>
                  </a:lnTo>
                  <a:lnTo>
                    <a:pt x="32969" y="992314"/>
                  </a:lnTo>
                  <a:close/>
                </a:path>
                <a:path w="3092450" h="1448435">
                  <a:moveTo>
                    <a:pt x="32969" y="439204"/>
                  </a:moveTo>
                  <a:lnTo>
                    <a:pt x="20231" y="441591"/>
                  </a:lnTo>
                  <a:lnTo>
                    <a:pt x="9740" y="448195"/>
                  </a:lnTo>
                  <a:lnTo>
                    <a:pt x="2616" y="458165"/>
                  </a:lnTo>
                  <a:lnTo>
                    <a:pt x="0" y="470674"/>
                  </a:lnTo>
                  <a:lnTo>
                    <a:pt x="0" y="860412"/>
                  </a:lnTo>
                  <a:lnTo>
                    <a:pt x="2616" y="873150"/>
                  </a:lnTo>
                  <a:lnTo>
                    <a:pt x="9740" y="883640"/>
                  </a:lnTo>
                  <a:lnTo>
                    <a:pt x="20231" y="890765"/>
                  </a:lnTo>
                  <a:lnTo>
                    <a:pt x="32969" y="893381"/>
                  </a:lnTo>
                  <a:lnTo>
                    <a:pt x="32969" y="439204"/>
                  </a:lnTo>
                  <a:close/>
                </a:path>
                <a:path w="3092450" h="1448435">
                  <a:moveTo>
                    <a:pt x="32969" y="0"/>
                  </a:moveTo>
                  <a:lnTo>
                    <a:pt x="20231" y="2387"/>
                  </a:lnTo>
                  <a:lnTo>
                    <a:pt x="9740" y="8991"/>
                  </a:lnTo>
                  <a:lnTo>
                    <a:pt x="2616" y="18973"/>
                  </a:lnTo>
                  <a:lnTo>
                    <a:pt x="0" y="31483"/>
                  </a:lnTo>
                  <a:lnTo>
                    <a:pt x="0" y="218846"/>
                  </a:lnTo>
                  <a:lnTo>
                    <a:pt x="2616" y="231597"/>
                  </a:lnTo>
                  <a:lnTo>
                    <a:pt x="9740" y="242087"/>
                  </a:lnTo>
                  <a:lnTo>
                    <a:pt x="20231" y="249212"/>
                  </a:lnTo>
                  <a:lnTo>
                    <a:pt x="32969" y="251828"/>
                  </a:lnTo>
                  <a:lnTo>
                    <a:pt x="32969" y="0"/>
                  </a:lnTo>
                  <a:close/>
                </a:path>
                <a:path w="3092450" h="1448435">
                  <a:moveTo>
                    <a:pt x="3092361" y="622071"/>
                  </a:moveTo>
                  <a:lnTo>
                    <a:pt x="3089745" y="609333"/>
                  </a:lnTo>
                  <a:lnTo>
                    <a:pt x="3082620" y="598843"/>
                  </a:lnTo>
                  <a:lnTo>
                    <a:pt x="3072130" y="591718"/>
                  </a:lnTo>
                  <a:lnTo>
                    <a:pt x="3059392" y="589102"/>
                  </a:lnTo>
                  <a:lnTo>
                    <a:pt x="3059392" y="1319098"/>
                  </a:lnTo>
                  <a:lnTo>
                    <a:pt x="3072130" y="1316469"/>
                  </a:lnTo>
                  <a:lnTo>
                    <a:pt x="3082620" y="1309344"/>
                  </a:lnTo>
                  <a:lnTo>
                    <a:pt x="3089745" y="1298854"/>
                  </a:lnTo>
                  <a:lnTo>
                    <a:pt x="3092361" y="1286116"/>
                  </a:lnTo>
                  <a:lnTo>
                    <a:pt x="3092361" y="622071"/>
                  </a:lnTo>
                  <a:close/>
                </a:path>
              </a:pathLst>
            </a:custGeom>
            <a:solidFill>
              <a:srgbClr val="B8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922044" y="2067828"/>
              <a:ext cx="3026410" cy="6117590"/>
            </a:xfrm>
            <a:custGeom>
              <a:avLst/>
              <a:gdLst/>
              <a:ahLst/>
              <a:cxnLst/>
              <a:rect l="l" t="t" r="r" b="b"/>
              <a:pathLst>
                <a:path w="3026409" h="6117590">
                  <a:moveTo>
                    <a:pt x="2578222" y="6117282"/>
                  </a:moveTo>
                  <a:lnTo>
                    <a:pt x="448191" y="6117282"/>
                  </a:lnTo>
                  <a:lnTo>
                    <a:pt x="399390" y="6114649"/>
                  </a:lnTo>
                  <a:lnTo>
                    <a:pt x="352103" y="6106935"/>
                  </a:lnTo>
                  <a:lnTo>
                    <a:pt x="306604" y="6094413"/>
                  </a:lnTo>
                  <a:lnTo>
                    <a:pt x="263168" y="6077359"/>
                  </a:lnTo>
                  <a:lnTo>
                    <a:pt x="222069" y="6056046"/>
                  </a:lnTo>
                  <a:lnTo>
                    <a:pt x="183581" y="6030749"/>
                  </a:lnTo>
                  <a:lnTo>
                    <a:pt x="147979" y="6001743"/>
                  </a:lnTo>
                  <a:lnTo>
                    <a:pt x="115538" y="5969302"/>
                  </a:lnTo>
                  <a:lnTo>
                    <a:pt x="86532" y="5933700"/>
                  </a:lnTo>
                  <a:lnTo>
                    <a:pt x="61235" y="5895213"/>
                  </a:lnTo>
                  <a:lnTo>
                    <a:pt x="39922" y="5854114"/>
                  </a:lnTo>
                  <a:lnTo>
                    <a:pt x="22868" y="5810677"/>
                  </a:lnTo>
                  <a:lnTo>
                    <a:pt x="10346" y="5765178"/>
                  </a:lnTo>
                  <a:lnTo>
                    <a:pt x="2632" y="5717892"/>
                  </a:lnTo>
                  <a:lnTo>
                    <a:pt x="80" y="5670590"/>
                  </a:lnTo>
                  <a:lnTo>
                    <a:pt x="0" y="448191"/>
                  </a:lnTo>
                  <a:lnTo>
                    <a:pt x="562" y="425495"/>
                  </a:lnTo>
                  <a:lnTo>
                    <a:pt x="5070" y="380105"/>
                  </a:lnTo>
                  <a:lnTo>
                    <a:pt x="13677" y="336518"/>
                  </a:lnTo>
                  <a:lnTo>
                    <a:pt x="25159" y="299278"/>
                  </a:lnTo>
                  <a:lnTo>
                    <a:pt x="44968" y="253325"/>
                  </a:lnTo>
                  <a:lnTo>
                    <a:pt x="65954" y="215851"/>
                  </a:lnTo>
                  <a:lnTo>
                    <a:pt x="99447" y="166666"/>
                  </a:lnTo>
                  <a:lnTo>
                    <a:pt x="131909" y="130410"/>
                  </a:lnTo>
                  <a:lnTo>
                    <a:pt x="139778" y="123430"/>
                  </a:lnTo>
                  <a:lnTo>
                    <a:pt x="155517" y="108909"/>
                  </a:lnTo>
                  <a:lnTo>
                    <a:pt x="203499" y="72544"/>
                  </a:lnTo>
                  <a:lnTo>
                    <a:pt x="247218" y="47522"/>
                  </a:lnTo>
                  <a:lnTo>
                    <a:pt x="293985" y="27356"/>
                  </a:lnTo>
                  <a:lnTo>
                    <a:pt x="343374" y="12435"/>
                  </a:lnTo>
                  <a:lnTo>
                    <a:pt x="395509" y="3074"/>
                  </a:lnTo>
                  <a:lnTo>
                    <a:pt x="396673" y="3074"/>
                  </a:lnTo>
                  <a:lnTo>
                    <a:pt x="448191" y="0"/>
                  </a:lnTo>
                  <a:lnTo>
                    <a:pt x="2579721" y="0"/>
                  </a:lnTo>
                  <a:lnTo>
                    <a:pt x="2632878" y="3074"/>
                  </a:lnTo>
                  <a:lnTo>
                    <a:pt x="2684204" y="12102"/>
                  </a:lnTo>
                  <a:lnTo>
                    <a:pt x="2733365" y="26794"/>
                  </a:lnTo>
                  <a:lnTo>
                    <a:pt x="2740773" y="29979"/>
                  </a:lnTo>
                  <a:lnTo>
                    <a:pt x="448191" y="29979"/>
                  </a:lnTo>
                  <a:lnTo>
                    <a:pt x="399443" y="32795"/>
                  </a:lnTo>
                  <a:lnTo>
                    <a:pt x="352340" y="41035"/>
                  </a:lnTo>
                  <a:lnTo>
                    <a:pt x="307197" y="54389"/>
                  </a:lnTo>
                  <a:lnTo>
                    <a:pt x="264329" y="72544"/>
                  </a:lnTo>
                  <a:lnTo>
                    <a:pt x="224050" y="95190"/>
                  </a:lnTo>
                  <a:lnTo>
                    <a:pt x="186676" y="122015"/>
                  </a:lnTo>
                  <a:lnTo>
                    <a:pt x="152520" y="152707"/>
                  </a:lnTo>
                  <a:lnTo>
                    <a:pt x="121897" y="186955"/>
                  </a:lnTo>
                  <a:lnTo>
                    <a:pt x="95122" y="224448"/>
                  </a:lnTo>
                  <a:lnTo>
                    <a:pt x="72510" y="264875"/>
                  </a:lnTo>
                  <a:lnTo>
                    <a:pt x="54375" y="307924"/>
                  </a:lnTo>
                  <a:lnTo>
                    <a:pt x="41031" y="353284"/>
                  </a:lnTo>
                  <a:lnTo>
                    <a:pt x="32795" y="400643"/>
                  </a:lnTo>
                  <a:lnTo>
                    <a:pt x="30065" y="448191"/>
                  </a:lnTo>
                  <a:lnTo>
                    <a:pt x="29979" y="5670590"/>
                  </a:lnTo>
                  <a:lnTo>
                    <a:pt x="32711" y="5717892"/>
                  </a:lnTo>
                  <a:lnTo>
                    <a:pt x="32795" y="5719338"/>
                  </a:lnTo>
                  <a:lnTo>
                    <a:pt x="41031" y="5766440"/>
                  </a:lnTo>
                  <a:lnTo>
                    <a:pt x="54375" y="5811583"/>
                  </a:lnTo>
                  <a:lnTo>
                    <a:pt x="72510" y="5854451"/>
                  </a:lnTo>
                  <a:lnTo>
                    <a:pt x="95122" y="5894730"/>
                  </a:lnTo>
                  <a:lnTo>
                    <a:pt x="121897" y="5932105"/>
                  </a:lnTo>
                  <a:lnTo>
                    <a:pt x="152520" y="5966261"/>
                  </a:lnTo>
                  <a:lnTo>
                    <a:pt x="186676" y="5996884"/>
                  </a:lnTo>
                  <a:lnTo>
                    <a:pt x="224050" y="6023658"/>
                  </a:lnTo>
                  <a:lnTo>
                    <a:pt x="264329" y="6046271"/>
                  </a:lnTo>
                  <a:lnTo>
                    <a:pt x="307197" y="6064406"/>
                  </a:lnTo>
                  <a:lnTo>
                    <a:pt x="352340" y="6077749"/>
                  </a:lnTo>
                  <a:lnTo>
                    <a:pt x="399443" y="6085986"/>
                  </a:lnTo>
                  <a:lnTo>
                    <a:pt x="448191" y="6088801"/>
                  </a:lnTo>
                  <a:lnTo>
                    <a:pt x="2734102" y="6088801"/>
                  </a:lnTo>
                  <a:lnTo>
                    <a:pt x="2719808" y="6094413"/>
                  </a:lnTo>
                  <a:lnTo>
                    <a:pt x="2674309" y="6106935"/>
                  </a:lnTo>
                  <a:lnTo>
                    <a:pt x="2627022" y="6114649"/>
                  </a:lnTo>
                  <a:lnTo>
                    <a:pt x="2578222" y="6117282"/>
                  </a:lnTo>
                  <a:close/>
                </a:path>
                <a:path w="3026409" h="6117590">
                  <a:moveTo>
                    <a:pt x="2734102" y="6088801"/>
                  </a:moveTo>
                  <a:lnTo>
                    <a:pt x="2578222" y="6088801"/>
                  </a:lnTo>
                  <a:lnTo>
                    <a:pt x="2626970" y="6085986"/>
                  </a:lnTo>
                  <a:lnTo>
                    <a:pt x="2674073" y="6077749"/>
                  </a:lnTo>
                  <a:lnTo>
                    <a:pt x="2719216" y="6064406"/>
                  </a:lnTo>
                  <a:lnTo>
                    <a:pt x="2762084" y="6046271"/>
                  </a:lnTo>
                  <a:lnTo>
                    <a:pt x="2802362" y="6023658"/>
                  </a:lnTo>
                  <a:lnTo>
                    <a:pt x="2839737" y="5996884"/>
                  </a:lnTo>
                  <a:lnTo>
                    <a:pt x="2873893" y="5966261"/>
                  </a:lnTo>
                  <a:lnTo>
                    <a:pt x="2904516" y="5932105"/>
                  </a:lnTo>
                  <a:lnTo>
                    <a:pt x="2931291" y="5894730"/>
                  </a:lnTo>
                  <a:lnTo>
                    <a:pt x="2953903" y="5854451"/>
                  </a:lnTo>
                  <a:lnTo>
                    <a:pt x="2972038" y="5811583"/>
                  </a:lnTo>
                  <a:lnTo>
                    <a:pt x="2985381" y="5766440"/>
                  </a:lnTo>
                  <a:lnTo>
                    <a:pt x="2993618" y="5719338"/>
                  </a:lnTo>
                  <a:lnTo>
                    <a:pt x="2996433" y="5670590"/>
                  </a:lnTo>
                  <a:lnTo>
                    <a:pt x="2996433" y="448191"/>
                  </a:lnTo>
                  <a:lnTo>
                    <a:pt x="2993804" y="402659"/>
                  </a:lnTo>
                  <a:lnTo>
                    <a:pt x="2993687" y="400643"/>
                  </a:lnTo>
                  <a:lnTo>
                    <a:pt x="2993618" y="399442"/>
                  </a:lnTo>
                  <a:lnTo>
                    <a:pt x="2985381" y="352340"/>
                  </a:lnTo>
                  <a:lnTo>
                    <a:pt x="2972038" y="307197"/>
                  </a:lnTo>
                  <a:lnTo>
                    <a:pt x="2953903" y="264329"/>
                  </a:lnTo>
                  <a:lnTo>
                    <a:pt x="2931291" y="224050"/>
                  </a:lnTo>
                  <a:lnTo>
                    <a:pt x="2904516" y="186676"/>
                  </a:lnTo>
                  <a:lnTo>
                    <a:pt x="2873893" y="152519"/>
                  </a:lnTo>
                  <a:lnTo>
                    <a:pt x="2839869" y="122015"/>
                  </a:lnTo>
                  <a:lnTo>
                    <a:pt x="2802458" y="95190"/>
                  </a:lnTo>
                  <a:lnTo>
                    <a:pt x="2762146" y="72544"/>
                  </a:lnTo>
                  <a:lnTo>
                    <a:pt x="2719250" y="54389"/>
                  </a:lnTo>
                  <a:lnTo>
                    <a:pt x="2674088" y="41035"/>
                  </a:lnTo>
                  <a:lnTo>
                    <a:pt x="2626973" y="32795"/>
                  </a:lnTo>
                  <a:lnTo>
                    <a:pt x="2578222" y="29979"/>
                  </a:lnTo>
                  <a:lnTo>
                    <a:pt x="2740773" y="29979"/>
                  </a:lnTo>
                  <a:lnTo>
                    <a:pt x="2780027" y="46856"/>
                  </a:lnTo>
                  <a:lnTo>
                    <a:pt x="2823858" y="71999"/>
                  </a:lnTo>
                  <a:lnTo>
                    <a:pt x="2864524" y="101929"/>
                  </a:lnTo>
                  <a:lnTo>
                    <a:pt x="2896003" y="130410"/>
                  </a:lnTo>
                  <a:lnTo>
                    <a:pt x="2927832" y="166877"/>
                  </a:lnTo>
                  <a:lnTo>
                    <a:pt x="2950528" y="197863"/>
                  </a:lnTo>
                  <a:lnTo>
                    <a:pt x="2973012" y="234026"/>
                  </a:lnTo>
                  <a:lnTo>
                    <a:pt x="2996058" y="283492"/>
                  </a:lnTo>
                  <a:lnTo>
                    <a:pt x="3010041" y="325791"/>
                  </a:lnTo>
                  <a:lnTo>
                    <a:pt x="3021342" y="379894"/>
                  </a:lnTo>
                  <a:lnTo>
                    <a:pt x="3025850" y="424863"/>
                  </a:lnTo>
                  <a:lnTo>
                    <a:pt x="3026412" y="448191"/>
                  </a:lnTo>
                  <a:lnTo>
                    <a:pt x="3026331" y="5670590"/>
                  </a:lnTo>
                  <a:lnTo>
                    <a:pt x="3023780" y="5717892"/>
                  </a:lnTo>
                  <a:lnTo>
                    <a:pt x="3016065" y="5765178"/>
                  </a:lnTo>
                  <a:lnTo>
                    <a:pt x="3003544" y="5810677"/>
                  </a:lnTo>
                  <a:lnTo>
                    <a:pt x="2986489" y="5854114"/>
                  </a:lnTo>
                  <a:lnTo>
                    <a:pt x="2965176" y="5895213"/>
                  </a:lnTo>
                  <a:lnTo>
                    <a:pt x="2939880" y="5933700"/>
                  </a:lnTo>
                  <a:lnTo>
                    <a:pt x="2910874" y="5969302"/>
                  </a:lnTo>
                  <a:lnTo>
                    <a:pt x="2878432" y="6001743"/>
                  </a:lnTo>
                  <a:lnTo>
                    <a:pt x="2842831" y="6030749"/>
                  </a:lnTo>
                  <a:lnTo>
                    <a:pt x="2804343" y="6056046"/>
                  </a:lnTo>
                  <a:lnTo>
                    <a:pt x="2763244" y="6077359"/>
                  </a:lnTo>
                  <a:lnTo>
                    <a:pt x="2734102" y="6088801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7801" rIns="0" bIns="0" rtlCol="0">
            <a:spAutoFit/>
          </a:bodyPr>
          <a:lstStyle/>
          <a:p>
            <a:pPr marL="1060450" marR="5080">
              <a:lnSpc>
                <a:spcPts val="4360"/>
              </a:lnSpc>
              <a:spcBef>
                <a:spcPts val="730"/>
              </a:spcBef>
            </a:pPr>
            <a:r>
              <a:rPr spc="110" dirty="0"/>
              <a:t>Pillar</a:t>
            </a:r>
            <a:r>
              <a:rPr spc="-265" dirty="0"/>
              <a:t> </a:t>
            </a:r>
            <a:r>
              <a:rPr spc="-470" dirty="0"/>
              <a:t>1:</a:t>
            </a:r>
            <a:r>
              <a:rPr spc="-265" dirty="0"/>
              <a:t> </a:t>
            </a:r>
            <a:r>
              <a:rPr spc="145" dirty="0"/>
              <a:t>The</a:t>
            </a:r>
            <a:r>
              <a:rPr spc="-265" dirty="0"/>
              <a:t> </a:t>
            </a:r>
            <a:r>
              <a:rPr spc="80" dirty="0"/>
              <a:t>Sonic</a:t>
            </a:r>
            <a:r>
              <a:rPr spc="-260" dirty="0"/>
              <a:t> </a:t>
            </a:r>
            <a:r>
              <a:rPr spc="180" dirty="0"/>
              <a:t>Sweet</a:t>
            </a:r>
            <a:r>
              <a:rPr spc="-265" dirty="0"/>
              <a:t> </a:t>
            </a:r>
            <a:r>
              <a:rPr spc="110" dirty="0"/>
              <a:t>Spot</a:t>
            </a:r>
            <a:r>
              <a:rPr spc="-265" dirty="0"/>
              <a:t> </a:t>
            </a:r>
            <a:r>
              <a:rPr spc="260" dirty="0"/>
              <a:t>(Maximizing </a:t>
            </a:r>
            <a:r>
              <a:rPr spc="270" dirty="0"/>
              <a:t>Engagement)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1444" y="4361890"/>
            <a:ext cx="5550535" cy="2577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377190" algn="ctr">
              <a:lnSpc>
                <a:spcPct val="100000"/>
              </a:lnSpc>
              <a:spcBef>
                <a:spcPts val="110"/>
              </a:spcBef>
            </a:pPr>
            <a:r>
              <a:rPr sz="4800" b="1" spc="185" dirty="0">
                <a:latin typeface="Arial"/>
                <a:cs typeface="Arial"/>
              </a:rPr>
              <a:t>Insight</a:t>
            </a:r>
            <a:endParaRPr sz="4800">
              <a:latin typeface="Arial"/>
              <a:cs typeface="Arial"/>
            </a:endParaRPr>
          </a:p>
          <a:p>
            <a:pPr marL="12065" marR="5080" indent="-635" algn="ctr">
              <a:lnSpc>
                <a:spcPct val="114500"/>
              </a:lnSpc>
              <a:spcBef>
                <a:spcPts val="3190"/>
              </a:spcBef>
            </a:pPr>
            <a:r>
              <a:rPr sz="2700" b="1" spc="105" dirty="0">
                <a:latin typeface="Arial"/>
                <a:cs typeface="Arial"/>
              </a:rPr>
              <a:t>Popular</a:t>
            </a:r>
            <a:r>
              <a:rPr sz="2700" b="1" spc="-180" dirty="0">
                <a:latin typeface="Arial"/>
                <a:cs typeface="Arial"/>
              </a:rPr>
              <a:t> </a:t>
            </a:r>
            <a:r>
              <a:rPr sz="2700" b="1" spc="150" dirty="0">
                <a:latin typeface="Arial"/>
                <a:cs typeface="Arial"/>
              </a:rPr>
              <a:t>tracks</a:t>
            </a:r>
            <a:r>
              <a:rPr sz="2700" b="1" spc="-175" dirty="0">
                <a:latin typeface="Arial"/>
                <a:cs typeface="Arial"/>
              </a:rPr>
              <a:t> </a:t>
            </a:r>
            <a:r>
              <a:rPr sz="2700" b="1" spc="100" dirty="0">
                <a:latin typeface="Arial"/>
                <a:cs typeface="Arial"/>
              </a:rPr>
              <a:t>consistently </a:t>
            </a:r>
            <a:r>
              <a:rPr sz="2700" b="1" spc="120" dirty="0">
                <a:latin typeface="Arial"/>
                <a:cs typeface="Arial"/>
              </a:rPr>
              <a:t>exhibit</a:t>
            </a:r>
            <a:r>
              <a:rPr sz="2700" b="1" spc="-170" dirty="0">
                <a:latin typeface="Arial"/>
                <a:cs typeface="Arial"/>
              </a:rPr>
              <a:t> </a:t>
            </a:r>
            <a:r>
              <a:rPr sz="2700" b="1" spc="135" dirty="0">
                <a:latin typeface="Arial"/>
                <a:cs typeface="Arial"/>
              </a:rPr>
              <a:t>high</a:t>
            </a:r>
            <a:r>
              <a:rPr sz="2700" b="1" spc="-170" dirty="0">
                <a:latin typeface="Arial"/>
                <a:cs typeface="Arial"/>
              </a:rPr>
              <a:t> </a:t>
            </a:r>
            <a:r>
              <a:rPr sz="2700" b="1" spc="150" dirty="0">
                <a:latin typeface="Arial"/>
                <a:cs typeface="Arial"/>
              </a:rPr>
              <a:t>Danceability</a:t>
            </a:r>
            <a:r>
              <a:rPr sz="2700" b="1" spc="-165" dirty="0">
                <a:latin typeface="Arial"/>
                <a:cs typeface="Arial"/>
              </a:rPr>
              <a:t> </a:t>
            </a:r>
            <a:r>
              <a:rPr sz="2700" b="1" spc="130" dirty="0">
                <a:latin typeface="Arial"/>
                <a:cs typeface="Arial"/>
              </a:rPr>
              <a:t>(&gt;0.7) </a:t>
            </a:r>
            <a:r>
              <a:rPr sz="2700" b="1" spc="220" dirty="0">
                <a:latin typeface="Arial"/>
                <a:cs typeface="Arial"/>
              </a:rPr>
              <a:t>and</a:t>
            </a:r>
            <a:r>
              <a:rPr sz="2700" b="1" spc="-175" dirty="0">
                <a:latin typeface="Arial"/>
                <a:cs typeface="Arial"/>
              </a:rPr>
              <a:t> </a:t>
            </a:r>
            <a:r>
              <a:rPr sz="2700" b="1" spc="75" dirty="0">
                <a:latin typeface="Arial"/>
                <a:cs typeface="Arial"/>
              </a:rPr>
              <a:t>Energy</a:t>
            </a:r>
            <a:r>
              <a:rPr sz="2700" b="1" spc="-170" dirty="0">
                <a:latin typeface="Arial"/>
                <a:cs typeface="Arial"/>
              </a:rPr>
              <a:t> </a:t>
            </a:r>
            <a:r>
              <a:rPr sz="2700" b="1" spc="155" dirty="0">
                <a:latin typeface="Arial"/>
                <a:cs typeface="Arial"/>
              </a:rPr>
              <a:t>(&gt;0.8).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31514" y="3728535"/>
            <a:ext cx="5699125" cy="3816985"/>
          </a:xfrm>
          <a:prstGeom prst="rect">
            <a:avLst/>
          </a:prstGeom>
        </p:spPr>
        <p:txBody>
          <a:bodyPr vert="horz" wrap="square" lIns="0" tIns="4394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60"/>
              </a:spcBef>
            </a:pPr>
            <a:r>
              <a:rPr sz="4800" b="1" spc="280" dirty="0">
                <a:latin typeface="Arial"/>
                <a:cs typeface="Arial"/>
              </a:rPr>
              <a:t>Recommendation</a:t>
            </a:r>
            <a:endParaRPr sz="4800">
              <a:latin typeface="Arial"/>
              <a:cs typeface="Arial"/>
            </a:endParaRPr>
          </a:p>
          <a:p>
            <a:pPr marL="572135" marR="564515" indent="-635" algn="ctr">
              <a:lnSpc>
                <a:spcPct val="115100"/>
              </a:lnSpc>
              <a:spcBef>
                <a:spcPts val="1250"/>
              </a:spcBef>
            </a:pPr>
            <a:r>
              <a:rPr sz="2350" b="1" dirty="0">
                <a:latin typeface="Arial"/>
                <a:cs typeface="Arial"/>
              </a:rPr>
              <a:t>Focus</a:t>
            </a:r>
            <a:r>
              <a:rPr sz="2350" b="1" spc="-100" dirty="0">
                <a:latin typeface="Arial"/>
                <a:cs typeface="Arial"/>
              </a:rPr>
              <a:t> </a:t>
            </a:r>
            <a:r>
              <a:rPr sz="2350" b="1" spc="110" dirty="0">
                <a:latin typeface="Arial"/>
                <a:cs typeface="Arial"/>
              </a:rPr>
              <a:t>on</a:t>
            </a:r>
            <a:r>
              <a:rPr sz="2350" b="1" spc="-100" dirty="0">
                <a:latin typeface="Arial"/>
                <a:cs typeface="Arial"/>
              </a:rPr>
              <a:t> </a:t>
            </a:r>
            <a:r>
              <a:rPr sz="2350" b="1" spc="220" dirty="0">
                <a:latin typeface="Arial"/>
                <a:cs typeface="Arial"/>
              </a:rPr>
              <a:t>an</a:t>
            </a:r>
            <a:r>
              <a:rPr sz="2350" b="1" spc="-95" dirty="0">
                <a:latin typeface="Arial"/>
                <a:cs typeface="Arial"/>
              </a:rPr>
              <a:t> </a:t>
            </a:r>
            <a:r>
              <a:rPr sz="2350" b="1" spc="55" dirty="0">
                <a:latin typeface="Arial"/>
                <a:cs typeface="Arial"/>
              </a:rPr>
              <a:t>"Energetic</a:t>
            </a:r>
            <a:r>
              <a:rPr sz="2350" b="1" spc="-100" dirty="0">
                <a:latin typeface="Arial"/>
                <a:cs typeface="Arial"/>
              </a:rPr>
              <a:t> </a:t>
            </a:r>
            <a:r>
              <a:rPr sz="2350" b="1" spc="135" dirty="0">
                <a:latin typeface="Arial"/>
                <a:cs typeface="Arial"/>
              </a:rPr>
              <a:t>&amp; </a:t>
            </a:r>
            <a:r>
              <a:rPr sz="2350" b="1" spc="114" dirty="0">
                <a:latin typeface="Arial"/>
                <a:cs typeface="Arial"/>
              </a:rPr>
              <a:t>Danceable"</a:t>
            </a:r>
            <a:r>
              <a:rPr sz="2350" b="1" spc="40" dirty="0">
                <a:latin typeface="Arial"/>
                <a:cs typeface="Arial"/>
              </a:rPr>
              <a:t> </a:t>
            </a:r>
            <a:r>
              <a:rPr sz="2350" b="1" dirty="0">
                <a:latin typeface="Arial"/>
                <a:cs typeface="Arial"/>
              </a:rPr>
              <a:t>Profile.</a:t>
            </a:r>
            <a:r>
              <a:rPr sz="2350" b="1" spc="40" dirty="0">
                <a:latin typeface="Arial"/>
                <a:cs typeface="Arial"/>
              </a:rPr>
              <a:t> </a:t>
            </a:r>
            <a:r>
              <a:rPr sz="2350" b="1" spc="65" dirty="0">
                <a:latin typeface="Arial"/>
                <a:cs typeface="Arial"/>
              </a:rPr>
              <a:t>Engineer </a:t>
            </a:r>
            <a:r>
              <a:rPr sz="2350" b="1" spc="130" dirty="0">
                <a:latin typeface="Arial"/>
                <a:cs typeface="Arial"/>
              </a:rPr>
              <a:t>tracks</a:t>
            </a:r>
            <a:r>
              <a:rPr sz="2350" b="1" spc="-150" dirty="0">
                <a:latin typeface="Arial"/>
                <a:cs typeface="Arial"/>
              </a:rPr>
              <a:t> </a:t>
            </a:r>
            <a:r>
              <a:rPr sz="2350" b="1" spc="120" dirty="0">
                <a:latin typeface="Arial"/>
                <a:cs typeface="Arial"/>
              </a:rPr>
              <a:t>to</a:t>
            </a:r>
            <a:r>
              <a:rPr sz="2350" b="1" spc="-145" dirty="0">
                <a:latin typeface="Arial"/>
                <a:cs typeface="Arial"/>
              </a:rPr>
              <a:t> </a:t>
            </a:r>
            <a:r>
              <a:rPr sz="2350" b="1" spc="175" dirty="0">
                <a:latin typeface="Arial"/>
                <a:cs typeface="Arial"/>
              </a:rPr>
              <a:t>maximize</a:t>
            </a:r>
            <a:r>
              <a:rPr sz="2350" b="1" spc="-150" dirty="0">
                <a:latin typeface="Arial"/>
                <a:cs typeface="Arial"/>
              </a:rPr>
              <a:t> </a:t>
            </a:r>
            <a:r>
              <a:rPr sz="2350" b="1" spc="120" dirty="0">
                <a:latin typeface="Arial"/>
                <a:cs typeface="Arial"/>
              </a:rPr>
              <a:t>both </a:t>
            </a:r>
            <a:r>
              <a:rPr sz="2350" b="1" spc="114" dirty="0">
                <a:latin typeface="Arial"/>
                <a:cs typeface="Arial"/>
              </a:rPr>
              <a:t>features,</a:t>
            </a:r>
            <a:r>
              <a:rPr sz="2350" b="1" spc="-140" dirty="0">
                <a:latin typeface="Arial"/>
                <a:cs typeface="Arial"/>
              </a:rPr>
              <a:t> </a:t>
            </a:r>
            <a:r>
              <a:rPr sz="2350" b="1" spc="130" dirty="0">
                <a:latin typeface="Arial"/>
                <a:cs typeface="Arial"/>
              </a:rPr>
              <a:t>aligning</a:t>
            </a:r>
            <a:r>
              <a:rPr sz="2350" b="1" spc="-135" dirty="0">
                <a:latin typeface="Arial"/>
                <a:cs typeface="Arial"/>
              </a:rPr>
              <a:t> </a:t>
            </a:r>
            <a:r>
              <a:rPr sz="2350" b="1" spc="120" dirty="0">
                <a:latin typeface="Arial"/>
                <a:cs typeface="Arial"/>
              </a:rPr>
              <a:t>your</a:t>
            </a:r>
            <a:r>
              <a:rPr sz="2350" b="1" spc="-140" dirty="0">
                <a:latin typeface="Arial"/>
                <a:cs typeface="Arial"/>
              </a:rPr>
              <a:t> </a:t>
            </a:r>
            <a:r>
              <a:rPr sz="2350" b="1" spc="95" dirty="0">
                <a:latin typeface="Arial"/>
                <a:cs typeface="Arial"/>
              </a:rPr>
              <a:t>sound </a:t>
            </a:r>
            <a:r>
              <a:rPr sz="2350" b="1" spc="145" dirty="0">
                <a:latin typeface="Arial"/>
                <a:cs typeface="Arial"/>
              </a:rPr>
              <a:t>with</a:t>
            </a:r>
            <a:r>
              <a:rPr sz="2350" b="1" spc="-145" dirty="0">
                <a:latin typeface="Arial"/>
                <a:cs typeface="Arial"/>
              </a:rPr>
              <a:t> </a:t>
            </a:r>
            <a:r>
              <a:rPr sz="2350" b="1" spc="155" dirty="0">
                <a:latin typeface="Arial"/>
                <a:cs typeface="Arial"/>
              </a:rPr>
              <a:t>the</a:t>
            </a:r>
            <a:r>
              <a:rPr sz="2350" b="1" spc="-140" dirty="0">
                <a:latin typeface="Arial"/>
                <a:cs typeface="Arial"/>
              </a:rPr>
              <a:t> </a:t>
            </a:r>
            <a:r>
              <a:rPr sz="2350" b="1" spc="114" dirty="0">
                <a:latin typeface="Arial"/>
                <a:cs typeface="Arial"/>
              </a:rPr>
              <a:t>statistical</a:t>
            </a:r>
            <a:r>
              <a:rPr sz="2350" b="1" spc="-140" dirty="0">
                <a:latin typeface="Arial"/>
                <a:cs typeface="Arial"/>
              </a:rPr>
              <a:t> </a:t>
            </a:r>
            <a:r>
              <a:rPr sz="2350" b="1" spc="85" dirty="0">
                <a:latin typeface="Arial"/>
                <a:cs typeface="Arial"/>
              </a:rPr>
              <a:t>profile</a:t>
            </a:r>
            <a:r>
              <a:rPr sz="2350" b="1" spc="-140" dirty="0">
                <a:latin typeface="Arial"/>
                <a:cs typeface="Arial"/>
              </a:rPr>
              <a:t> </a:t>
            </a:r>
            <a:r>
              <a:rPr sz="2350" b="1" spc="35" dirty="0">
                <a:latin typeface="Arial"/>
                <a:cs typeface="Arial"/>
              </a:rPr>
              <a:t>of </a:t>
            </a:r>
            <a:r>
              <a:rPr sz="2350" b="1" spc="170" dirty="0">
                <a:latin typeface="Arial"/>
                <a:cs typeface="Arial"/>
              </a:rPr>
              <a:t>commercial</a:t>
            </a:r>
            <a:r>
              <a:rPr sz="2350" b="1" spc="-135" dirty="0">
                <a:latin typeface="Arial"/>
                <a:cs typeface="Arial"/>
              </a:rPr>
              <a:t> </a:t>
            </a:r>
            <a:r>
              <a:rPr sz="2350" b="1" spc="50" dirty="0">
                <a:latin typeface="Arial"/>
                <a:cs typeface="Arial"/>
              </a:rPr>
              <a:t>success.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0331" rIns="0" bIns="0" rtlCol="0">
            <a:spAutoFit/>
          </a:bodyPr>
          <a:lstStyle/>
          <a:p>
            <a:pPr marL="1060450">
              <a:lnSpc>
                <a:spcPct val="100000"/>
              </a:lnSpc>
              <a:spcBef>
                <a:spcPts val="120"/>
              </a:spcBef>
            </a:pPr>
            <a:r>
              <a:rPr spc="110" dirty="0"/>
              <a:t>Pillar</a:t>
            </a:r>
            <a:r>
              <a:rPr spc="-254" dirty="0"/>
              <a:t> </a:t>
            </a:r>
            <a:r>
              <a:rPr spc="-80" dirty="0"/>
              <a:t>2:</a:t>
            </a:r>
            <a:r>
              <a:rPr spc="-254" dirty="0"/>
              <a:t> </a:t>
            </a:r>
            <a:r>
              <a:rPr spc="145" dirty="0"/>
              <a:t>The</a:t>
            </a:r>
            <a:r>
              <a:rPr spc="-254" dirty="0"/>
              <a:t> </a:t>
            </a:r>
            <a:r>
              <a:rPr spc="225" dirty="0"/>
              <a:t>Modern</a:t>
            </a:r>
            <a:r>
              <a:rPr spc="-254" dirty="0"/>
              <a:t> </a:t>
            </a:r>
            <a:r>
              <a:rPr spc="180" dirty="0"/>
              <a:t>Mix</a:t>
            </a:r>
            <a:r>
              <a:rPr spc="-254" dirty="0"/>
              <a:t> </a:t>
            </a:r>
            <a:r>
              <a:rPr spc="145" dirty="0"/>
              <a:t>(Efficiency</a:t>
            </a:r>
            <a:r>
              <a:rPr spc="-254" dirty="0"/>
              <a:t> </a:t>
            </a:r>
            <a:r>
              <a:rPr spc="295" dirty="0"/>
              <a:t>&amp;</a:t>
            </a:r>
            <a:r>
              <a:rPr spc="-254" dirty="0"/>
              <a:t> </a:t>
            </a:r>
            <a:r>
              <a:rPr spc="360" dirty="0"/>
              <a:t>Impact)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2936" y="4361890"/>
            <a:ext cx="5708015" cy="30486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377190" algn="ctr">
              <a:lnSpc>
                <a:spcPct val="100000"/>
              </a:lnSpc>
              <a:spcBef>
                <a:spcPts val="110"/>
              </a:spcBef>
            </a:pPr>
            <a:r>
              <a:rPr sz="4800" b="1" spc="185" dirty="0">
                <a:latin typeface="Arial"/>
                <a:cs typeface="Arial"/>
              </a:rPr>
              <a:t>Insight</a:t>
            </a:r>
            <a:endParaRPr sz="4800">
              <a:latin typeface="Arial"/>
              <a:cs typeface="Arial"/>
            </a:endParaRPr>
          </a:p>
          <a:p>
            <a:pPr marL="12700" marR="5080" indent="-635" algn="ctr">
              <a:lnSpc>
                <a:spcPct val="114500"/>
              </a:lnSpc>
              <a:spcBef>
                <a:spcPts val="3190"/>
              </a:spcBef>
            </a:pPr>
            <a:r>
              <a:rPr sz="2700" b="1" spc="160" dirty="0">
                <a:latin typeface="Arial"/>
                <a:cs typeface="Arial"/>
              </a:rPr>
              <a:t>Average</a:t>
            </a:r>
            <a:r>
              <a:rPr sz="2700" b="1" spc="-160" dirty="0">
                <a:latin typeface="Arial"/>
                <a:cs typeface="Arial"/>
              </a:rPr>
              <a:t> </a:t>
            </a:r>
            <a:r>
              <a:rPr sz="2700" b="1" spc="90" dirty="0">
                <a:latin typeface="Arial"/>
                <a:cs typeface="Arial"/>
              </a:rPr>
              <a:t>loudness</a:t>
            </a:r>
            <a:r>
              <a:rPr sz="2700" b="1" spc="-155" dirty="0">
                <a:latin typeface="Arial"/>
                <a:cs typeface="Arial"/>
              </a:rPr>
              <a:t> </a:t>
            </a:r>
            <a:r>
              <a:rPr sz="2700" b="1" spc="160" dirty="0">
                <a:latin typeface="Arial"/>
                <a:cs typeface="Arial"/>
              </a:rPr>
              <a:t>has</a:t>
            </a:r>
            <a:r>
              <a:rPr sz="2700" b="1" spc="-160" dirty="0">
                <a:latin typeface="Arial"/>
                <a:cs typeface="Arial"/>
              </a:rPr>
              <a:t> </a:t>
            </a:r>
            <a:r>
              <a:rPr sz="2700" b="1" spc="130" dirty="0">
                <a:latin typeface="Arial"/>
                <a:cs typeface="Arial"/>
              </a:rPr>
              <a:t>steadily </a:t>
            </a:r>
            <a:r>
              <a:rPr sz="2700" b="1" spc="135" dirty="0">
                <a:latin typeface="Arial"/>
                <a:cs typeface="Arial"/>
              </a:rPr>
              <a:t>increased</a:t>
            </a:r>
            <a:r>
              <a:rPr sz="2700" b="1" spc="-165" dirty="0">
                <a:latin typeface="Arial"/>
                <a:cs typeface="Arial"/>
              </a:rPr>
              <a:t> </a:t>
            </a:r>
            <a:r>
              <a:rPr sz="2700" b="1" spc="125" dirty="0">
                <a:latin typeface="Arial"/>
                <a:cs typeface="Arial"/>
              </a:rPr>
              <a:t>while</a:t>
            </a:r>
            <a:r>
              <a:rPr sz="2700" b="1" spc="-160" dirty="0">
                <a:latin typeface="Arial"/>
                <a:cs typeface="Arial"/>
              </a:rPr>
              <a:t> </a:t>
            </a:r>
            <a:r>
              <a:rPr sz="2700" b="1" spc="180" dirty="0">
                <a:latin typeface="Arial"/>
                <a:cs typeface="Arial"/>
              </a:rPr>
              <a:t>track</a:t>
            </a:r>
            <a:r>
              <a:rPr sz="2700" b="1" spc="-160" dirty="0">
                <a:latin typeface="Arial"/>
                <a:cs typeface="Arial"/>
              </a:rPr>
              <a:t> </a:t>
            </a:r>
            <a:r>
              <a:rPr sz="2700" b="1" spc="140" dirty="0">
                <a:latin typeface="Arial"/>
                <a:cs typeface="Arial"/>
              </a:rPr>
              <a:t>duration </a:t>
            </a:r>
            <a:r>
              <a:rPr sz="2700" b="1" spc="160" dirty="0">
                <a:latin typeface="Arial"/>
                <a:cs typeface="Arial"/>
              </a:rPr>
              <a:t>has</a:t>
            </a:r>
            <a:r>
              <a:rPr sz="2700" b="1" spc="-165" dirty="0">
                <a:latin typeface="Arial"/>
                <a:cs typeface="Arial"/>
              </a:rPr>
              <a:t> </a:t>
            </a:r>
            <a:r>
              <a:rPr sz="2700" b="1" spc="135" dirty="0">
                <a:latin typeface="Arial"/>
                <a:cs typeface="Arial"/>
              </a:rPr>
              <a:t>decreased.</a:t>
            </a:r>
            <a:r>
              <a:rPr sz="2700" b="1" spc="-165" dirty="0">
                <a:latin typeface="Arial"/>
                <a:cs typeface="Arial"/>
              </a:rPr>
              <a:t> </a:t>
            </a:r>
            <a:r>
              <a:rPr sz="2700" b="1" spc="145" dirty="0">
                <a:latin typeface="Arial"/>
                <a:cs typeface="Arial"/>
              </a:rPr>
              <a:t>Modern</a:t>
            </a:r>
            <a:r>
              <a:rPr sz="2700" b="1" spc="-165" dirty="0">
                <a:latin typeface="Arial"/>
                <a:cs typeface="Arial"/>
              </a:rPr>
              <a:t> </a:t>
            </a:r>
            <a:r>
              <a:rPr sz="2700" b="1" spc="155" dirty="0">
                <a:latin typeface="Arial"/>
                <a:cs typeface="Arial"/>
              </a:rPr>
              <a:t>music</a:t>
            </a:r>
            <a:r>
              <a:rPr sz="2700" b="1" spc="-165" dirty="0">
                <a:latin typeface="Arial"/>
                <a:cs typeface="Arial"/>
              </a:rPr>
              <a:t> </a:t>
            </a:r>
            <a:r>
              <a:rPr sz="2700" b="1" spc="-25" dirty="0">
                <a:latin typeface="Arial"/>
                <a:cs typeface="Arial"/>
              </a:rPr>
              <a:t>is </a:t>
            </a:r>
            <a:r>
              <a:rPr sz="2700" b="1" spc="114" dirty="0">
                <a:latin typeface="Arial"/>
                <a:cs typeface="Arial"/>
              </a:rPr>
              <a:t>louder</a:t>
            </a:r>
            <a:r>
              <a:rPr sz="2700" b="1" spc="-170" dirty="0">
                <a:latin typeface="Arial"/>
                <a:cs typeface="Arial"/>
              </a:rPr>
              <a:t> </a:t>
            </a:r>
            <a:r>
              <a:rPr sz="2700" b="1" spc="220" dirty="0">
                <a:latin typeface="Arial"/>
                <a:cs typeface="Arial"/>
              </a:rPr>
              <a:t>and</a:t>
            </a:r>
            <a:r>
              <a:rPr sz="2700" b="1" spc="-170" dirty="0">
                <a:latin typeface="Arial"/>
                <a:cs typeface="Arial"/>
              </a:rPr>
              <a:t> </a:t>
            </a:r>
            <a:r>
              <a:rPr sz="2700" b="1" spc="190" dirty="0">
                <a:latin typeface="Arial"/>
                <a:cs typeface="Arial"/>
              </a:rPr>
              <a:t>more</a:t>
            </a:r>
            <a:r>
              <a:rPr sz="2700" b="1" spc="-165" dirty="0">
                <a:latin typeface="Arial"/>
                <a:cs typeface="Arial"/>
              </a:rPr>
              <a:t> </a:t>
            </a:r>
            <a:r>
              <a:rPr sz="2700" b="1" spc="75" dirty="0">
                <a:latin typeface="Arial"/>
                <a:cs typeface="Arial"/>
              </a:rPr>
              <a:t>concise.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31514" y="3728535"/>
            <a:ext cx="5699125" cy="3816985"/>
          </a:xfrm>
          <a:prstGeom prst="rect">
            <a:avLst/>
          </a:prstGeom>
        </p:spPr>
        <p:txBody>
          <a:bodyPr vert="horz" wrap="square" lIns="0" tIns="4394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60"/>
              </a:spcBef>
            </a:pPr>
            <a:r>
              <a:rPr sz="4800" b="1" spc="280" dirty="0">
                <a:latin typeface="Arial"/>
                <a:cs typeface="Arial"/>
              </a:rPr>
              <a:t>Recommendation</a:t>
            </a:r>
            <a:endParaRPr sz="4800">
              <a:latin typeface="Arial"/>
              <a:cs typeface="Arial"/>
            </a:endParaRPr>
          </a:p>
          <a:p>
            <a:pPr marL="341630" marR="334645" indent="-635" algn="ctr">
              <a:lnSpc>
                <a:spcPct val="115100"/>
              </a:lnSpc>
              <a:spcBef>
                <a:spcPts val="1250"/>
              </a:spcBef>
            </a:pPr>
            <a:r>
              <a:rPr sz="2350" b="1" spc="145" dirty="0">
                <a:latin typeface="Arial"/>
                <a:cs typeface="Arial"/>
              </a:rPr>
              <a:t>Master</a:t>
            </a:r>
            <a:r>
              <a:rPr sz="2350" b="1" spc="-145" dirty="0">
                <a:latin typeface="Arial"/>
                <a:cs typeface="Arial"/>
              </a:rPr>
              <a:t> </a:t>
            </a:r>
            <a:r>
              <a:rPr sz="2350" b="1" spc="75" dirty="0">
                <a:latin typeface="Arial"/>
                <a:cs typeface="Arial"/>
              </a:rPr>
              <a:t>for</a:t>
            </a:r>
            <a:r>
              <a:rPr sz="2350" b="1" spc="-145" dirty="0">
                <a:latin typeface="Arial"/>
                <a:cs typeface="Arial"/>
              </a:rPr>
              <a:t> </a:t>
            </a:r>
            <a:r>
              <a:rPr sz="2350" b="1" spc="285" dirty="0">
                <a:latin typeface="Arial"/>
                <a:cs typeface="Arial"/>
              </a:rPr>
              <a:t>a</a:t>
            </a:r>
            <a:r>
              <a:rPr sz="2350" b="1" spc="-145" dirty="0">
                <a:latin typeface="Arial"/>
                <a:cs typeface="Arial"/>
              </a:rPr>
              <a:t> </a:t>
            </a:r>
            <a:r>
              <a:rPr sz="2350" b="1" spc="114" dirty="0">
                <a:latin typeface="Arial"/>
                <a:cs typeface="Arial"/>
              </a:rPr>
              <a:t>Modern,</a:t>
            </a:r>
            <a:r>
              <a:rPr sz="2350" b="1" spc="-140" dirty="0">
                <a:latin typeface="Arial"/>
                <a:cs typeface="Arial"/>
              </a:rPr>
              <a:t> </a:t>
            </a:r>
            <a:r>
              <a:rPr sz="2350" b="1" spc="150" dirty="0">
                <a:latin typeface="Arial"/>
                <a:cs typeface="Arial"/>
              </a:rPr>
              <a:t>Impactful </a:t>
            </a:r>
            <a:r>
              <a:rPr sz="2350" b="1" spc="75" dirty="0">
                <a:latin typeface="Arial"/>
                <a:cs typeface="Arial"/>
              </a:rPr>
              <a:t>Mix.</a:t>
            </a:r>
            <a:r>
              <a:rPr sz="2350" b="1" spc="-145" dirty="0">
                <a:latin typeface="Arial"/>
                <a:cs typeface="Arial"/>
              </a:rPr>
              <a:t> </a:t>
            </a:r>
            <a:r>
              <a:rPr sz="2350" b="1" spc="135" dirty="0">
                <a:latin typeface="Arial"/>
                <a:cs typeface="Arial"/>
              </a:rPr>
              <a:t>Target</a:t>
            </a:r>
            <a:r>
              <a:rPr sz="2350" b="1" spc="-145" dirty="0">
                <a:latin typeface="Arial"/>
                <a:cs typeface="Arial"/>
              </a:rPr>
              <a:t> </a:t>
            </a:r>
            <a:r>
              <a:rPr sz="2350" b="1" spc="285" dirty="0">
                <a:latin typeface="Arial"/>
                <a:cs typeface="Arial"/>
              </a:rPr>
              <a:t>a</a:t>
            </a:r>
            <a:r>
              <a:rPr sz="2350" b="1" spc="-140" dirty="0">
                <a:latin typeface="Arial"/>
                <a:cs typeface="Arial"/>
              </a:rPr>
              <a:t> </a:t>
            </a:r>
            <a:r>
              <a:rPr sz="2350" b="1" spc="140" dirty="0">
                <a:latin typeface="Arial"/>
                <a:cs typeface="Arial"/>
              </a:rPr>
              <a:t>competitively</a:t>
            </a:r>
            <a:r>
              <a:rPr sz="2350" b="1" spc="-145" dirty="0">
                <a:latin typeface="Arial"/>
                <a:cs typeface="Arial"/>
              </a:rPr>
              <a:t> </a:t>
            </a:r>
            <a:r>
              <a:rPr sz="2350" b="1" spc="85" dirty="0">
                <a:latin typeface="Arial"/>
                <a:cs typeface="Arial"/>
              </a:rPr>
              <a:t>loud </a:t>
            </a:r>
            <a:r>
              <a:rPr sz="2350" b="1" spc="130" dirty="0">
                <a:latin typeface="Arial"/>
                <a:cs typeface="Arial"/>
              </a:rPr>
              <a:t>mix.</a:t>
            </a:r>
            <a:r>
              <a:rPr sz="2350" b="1" spc="-125" dirty="0">
                <a:latin typeface="Arial"/>
                <a:cs typeface="Arial"/>
              </a:rPr>
              <a:t> </a:t>
            </a:r>
            <a:r>
              <a:rPr sz="2350" b="1" dirty="0">
                <a:latin typeface="Arial"/>
                <a:cs typeface="Arial"/>
              </a:rPr>
              <a:t>Use</a:t>
            </a:r>
            <a:r>
              <a:rPr sz="2350" b="1" spc="-125" dirty="0">
                <a:latin typeface="Arial"/>
                <a:cs typeface="Arial"/>
              </a:rPr>
              <a:t> </a:t>
            </a:r>
            <a:r>
              <a:rPr sz="2350" b="1" spc="285" dirty="0">
                <a:latin typeface="Arial"/>
                <a:cs typeface="Arial"/>
              </a:rPr>
              <a:t>a</a:t>
            </a:r>
            <a:r>
              <a:rPr sz="2350" b="1" spc="-120" dirty="0">
                <a:latin typeface="Arial"/>
                <a:cs typeface="Arial"/>
              </a:rPr>
              <a:t> </a:t>
            </a:r>
            <a:r>
              <a:rPr sz="2350" b="1" spc="90" dirty="0">
                <a:latin typeface="Arial"/>
                <a:cs typeface="Arial"/>
              </a:rPr>
              <a:t>shorter,</a:t>
            </a:r>
            <a:r>
              <a:rPr sz="2350" b="1" spc="-125" dirty="0">
                <a:latin typeface="Arial"/>
                <a:cs typeface="Arial"/>
              </a:rPr>
              <a:t> </a:t>
            </a:r>
            <a:r>
              <a:rPr sz="2350" b="1" spc="100" dirty="0">
                <a:latin typeface="Arial"/>
                <a:cs typeface="Arial"/>
              </a:rPr>
              <a:t>efficient</a:t>
            </a:r>
            <a:r>
              <a:rPr sz="2350" b="1" spc="-125" dirty="0">
                <a:latin typeface="Arial"/>
                <a:cs typeface="Arial"/>
              </a:rPr>
              <a:t> </a:t>
            </a:r>
            <a:r>
              <a:rPr sz="2350" b="1" spc="75" dirty="0">
                <a:latin typeface="Arial"/>
                <a:cs typeface="Arial"/>
              </a:rPr>
              <a:t>song </a:t>
            </a:r>
            <a:r>
              <a:rPr sz="2350" b="1" spc="120" dirty="0">
                <a:latin typeface="Arial"/>
                <a:cs typeface="Arial"/>
              </a:rPr>
              <a:t>structure</a:t>
            </a:r>
            <a:r>
              <a:rPr sz="2350" b="1" spc="-150" dirty="0">
                <a:latin typeface="Arial"/>
                <a:cs typeface="Arial"/>
              </a:rPr>
              <a:t> </a:t>
            </a:r>
            <a:r>
              <a:rPr sz="2350" b="1" spc="120" dirty="0">
                <a:latin typeface="Arial"/>
                <a:cs typeface="Arial"/>
              </a:rPr>
              <a:t>to</a:t>
            </a:r>
            <a:r>
              <a:rPr sz="2350" b="1" spc="-145" dirty="0">
                <a:latin typeface="Arial"/>
                <a:cs typeface="Arial"/>
              </a:rPr>
              <a:t> </a:t>
            </a:r>
            <a:r>
              <a:rPr sz="2350" b="1" spc="90" dirty="0">
                <a:latin typeface="Arial"/>
                <a:cs typeface="Arial"/>
              </a:rPr>
              <a:t>boost</a:t>
            </a:r>
            <a:r>
              <a:rPr sz="2350" b="1" spc="-145" dirty="0">
                <a:latin typeface="Arial"/>
                <a:cs typeface="Arial"/>
              </a:rPr>
              <a:t> </a:t>
            </a:r>
            <a:r>
              <a:rPr sz="2350" b="1" spc="85" dirty="0">
                <a:latin typeface="Arial"/>
                <a:cs typeface="Arial"/>
              </a:rPr>
              <a:t>listener </a:t>
            </a:r>
            <a:r>
              <a:rPr sz="2350" b="1" spc="190" dirty="0">
                <a:latin typeface="Arial"/>
                <a:cs typeface="Arial"/>
              </a:rPr>
              <a:t>engagement</a:t>
            </a:r>
            <a:r>
              <a:rPr sz="2350" b="1" spc="-140" dirty="0">
                <a:latin typeface="Arial"/>
                <a:cs typeface="Arial"/>
              </a:rPr>
              <a:t> </a:t>
            </a:r>
            <a:r>
              <a:rPr sz="2350" b="1" spc="200" dirty="0">
                <a:latin typeface="Arial"/>
                <a:cs typeface="Arial"/>
              </a:rPr>
              <a:t>and</a:t>
            </a:r>
            <a:r>
              <a:rPr sz="2350" b="1" spc="-135" dirty="0">
                <a:latin typeface="Arial"/>
                <a:cs typeface="Arial"/>
              </a:rPr>
              <a:t> </a:t>
            </a:r>
            <a:r>
              <a:rPr sz="2350" b="1" spc="150" dirty="0">
                <a:latin typeface="Arial"/>
                <a:cs typeface="Arial"/>
              </a:rPr>
              <a:t>streaming </a:t>
            </a:r>
            <a:r>
              <a:rPr sz="2350" b="1" spc="135" dirty="0">
                <a:latin typeface="Arial"/>
                <a:cs typeface="Arial"/>
              </a:rPr>
              <a:t>completion</a:t>
            </a:r>
            <a:r>
              <a:rPr sz="2350" b="1" spc="-135" dirty="0">
                <a:latin typeface="Arial"/>
                <a:cs typeface="Arial"/>
              </a:rPr>
              <a:t> </a:t>
            </a:r>
            <a:r>
              <a:rPr sz="2350" b="1" spc="105" dirty="0">
                <a:latin typeface="Arial"/>
                <a:cs typeface="Arial"/>
              </a:rPr>
              <a:t>rates.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0331" rIns="0" bIns="0" rtlCol="0">
            <a:spAutoFit/>
          </a:bodyPr>
          <a:lstStyle/>
          <a:p>
            <a:pPr marL="1060450">
              <a:lnSpc>
                <a:spcPct val="100000"/>
              </a:lnSpc>
              <a:spcBef>
                <a:spcPts val="120"/>
              </a:spcBef>
            </a:pPr>
            <a:r>
              <a:rPr spc="110" dirty="0"/>
              <a:t>Pillar</a:t>
            </a:r>
            <a:r>
              <a:rPr spc="-260" dirty="0"/>
              <a:t> </a:t>
            </a:r>
            <a:r>
              <a:rPr dirty="0"/>
              <a:t>3:</a:t>
            </a:r>
            <a:r>
              <a:rPr spc="-254" dirty="0"/>
              <a:t> </a:t>
            </a:r>
            <a:r>
              <a:rPr spc="150" dirty="0"/>
              <a:t>Global</a:t>
            </a:r>
            <a:r>
              <a:rPr spc="-254" dirty="0"/>
              <a:t> </a:t>
            </a:r>
            <a:r>
              <a:rPr spc="180" dirty="0"/>
              <a:t>Reach</a:t>
            </a:r>
            <a:r>
              <a:rPr spc="-260" dirty="0"/>
              <a:t> </a:t>
            </a:r>
            <a:r>
              <a:rPr spc="335" dirty="0"/>
              <a:t>(Market</a:t>
            </a:r>
            <a:r>
              <a:rPr spc="-254" dirty="0"/>
              <a:t> </a:t>
            </a:r>
            <a:r>
              <a:rPr spc="155" dirty="0"/>
              <a:t>Expansion)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65485" y="4361890"/>
            <a:ext cx="5822950" cy="3362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377190" algn="ctr">
              <a:lnSpc>
                <a:spcPct val="100000"/>
              </a:lnSpc>
              <a:spcBef>
                <a:spcPts val="110"/>
              </a:spcBef>
            </a:pPr>
            <a:r>
              <a:rPr sz="4800" b="1" spc="185" dirty="0">
                <a:latin typeface="Arial"/>
                <a:cs typeface="Arial"/>
              </a:rPr>
              <a:t>Insight</a:t>
            </a:r>
            <a:endParaRPr sz="4800">
              <a:latin typeface="Arial"/>
              <a:cs typeface="Arial"/>
            </a:endParaRPr>
          </a:p>
          <a:p>
            <a:pPr marL="12065" marR="5080" indent="-635" algn="ctr">
              <a:lnSpc>
                <a:spcPct val="114500"/>
              </a:lnSpc>
              <a:spcBef>
                <a:spcPts val="1950"/>
              </a:spcBef>
            </a:pPr>
            <a:r>
              <a:rPr sz="2700" b="1" spc="235" dirty="0">
                <a:latin typeface="Arial"/>
                <a:cs typeface="Arial"/>
              </a:rPr>
              <a:t>Non-</a:t>
            </a:r>
            <a:r>
              <a:rPr sz="2700" b="1" dirty="0">
                <a:latin typeface="Arial"/>
                <a:cs typeface="Arial"/>
              </a:rPr>
              <a:t>English</a:t>
            </a:r>
            <a:r>
              <a:rPr sz="2700" b="1" spc="60" dirty="0">
                <a:latin typeface="Arial"/>
                <a:cs typeface="Arial"/>
              </a:rPr>
              <a:t> </a:t>
            </a:r>
            <a:r>
              <a:rPr sz="2700" b="1" spc="140" dirty="0">
                <a:latin typeface="Arial"/>
                <a:cs typeface="Arial"/>
              </a:rPr>
              <a:t>languages, </a:t>
            </a:r>
            <a:r>
              <a:rPr sz="2700" b="1" spc="150" dirty="0">
                <a:latin typeface="Arial"/>
                <a:cs typeface="Arial"/>
              </a:rPr>
              <a:t>particularly</a:t>
            </a:r>
            <a:r>
              <a:rPr sz="2700" b="1" spc="-155" dirty="0">
                <a:latin typeface="Arial"/>
                <a:cs typeface="Arial"/>
              </a:rPr>
              <a:t> </a:t>
            </a:r>
            <a:r>
              <a:rPr sz="2700" b="1" spc="100" dirty="0">
                <a:latin typeface="Arial"/>
                <a:cs typeface="Arial"/>
              </a:rPr>
              <a:t>Spanish</a:t>
            </a:r>
            <a:r>
              <a:rPr sz="2700" b="1" spc="-155" dirty="0">
                <a:latin typeface="Arial"/>
                <a:cs typeface="Arial"/>
              </a:rPr>
              <a:t> </a:t>
            </a:r>
            <a:r>
              <a:rPr sz="2700" b="1" spc="195" dirty="0">
                <a:latin typeface="Arial"/>
                <a:cs typeface="Arial"/>
              </a:rPr>
              <a:t>and</a:t>
            </a:r>
            <a:r>
              <a:rPr sz="2700" b="1" spc="675" dirty="0">
                <a:latin typeface="Arial"/>
                <a:cs typeface="Arial"/>
              </a:rPr>
              <a:t> </a:t>
            </a:r>
            <a:r>
              <a:rPr sz="2700" b="1" spc="105" dirty="0">
                <a:latin typeface="Arial"/>
                <a:cs typeface="Arial"/>
              </a:rPr>
              <a:t>Korean,</a:t>
            </a:r>
            <a:r>
              <a:rPr sz="2700" b="1" spc="-170" dirty="0">
                <a:latin typeface="Arial"/>
                <a:cs typeface="Arial"/>
              </a:rPr>
              <a:t> </a:t>
            </a:r>
            <a:r>
              <a:rPr sz="2700" b="1" spc="110" dirty="0">
                <a:latin typeface="Arial"/>
                <a:cs typeface="Arial"/>
              </a:rPr>
              <a:t>show</a:t>
            </a:r>
            <a:r>
              <a:rPr sz="2700" b="1" spc="-170" dirty="0">
                <a:latin typeface="Arial"/>
                <a:cs typeface="Arial"/>
              </a:rPr>
              <a:t> </a:t>
            </a:r>
            <a:r>
              <a:rPr sz="2700" b="1" spc="330" dirty="0">
                <a:latin typeface="Arial"/>
                <a:cs typeface="Arial"/>
              </a:rPr>
              <a:t>a</a:t>
            </a:r>
            <a:r>
              <a:rPr sz="2700" b="1" spc="-170" dirty="0">
                <a:latin typeface="Arial"/>
                <a:cs typeface="Arial"/>
              </a:rPr>
              <a:t> </a:t>
            </a:r>
            <a:r>
              <a:rPr sz="2700" b="1" spc="110" dirty="0">
                <a:latin typeface="Arial"/>
                <a:cs typeface="Arial"/>
              </a:rPr>
              <a:t>significant,</a:t>
            </a:r>
            <a:r>
              <a:rPr sz="2700" b="1" spc="-165" dirty="0">
                <a:latin typeface="Arial"/>
                <a:cs typeface="Arial"/>
              </a:rPr>
              <a:t> </a:t>
            </a:r>
            <a:r>
              <a:rPr sz="2700" b="1" spc="150" dirty="0">
                <a:latin typeface="Arial"/>
                <a:cs typeface="Arial"/>
              </a:rPr>
              <a:t>rapid </a:t>
            </a:r>
            <a:r>
              <a:rPr sz="2700" b="1" spc="130" dirty="0">
                <a:latin typeface="Arial"/>
                <a:cs typeface="Arial"/>
              </a:rPr>
              <a:t>increase</a:t>
            </a:r>
            <a:r>
              <a:rPr sz="2700" b="1" spc="-160" dirty="0">
                <a:latin typeface="Arial"/>
                <a:cs typeface="Arial"/>
              </a:rPr>
              <a:t> </a:t>
            </a:r>
            <a:r>
              <a:rPr sz="2700" b="1" spc="100" dirty="0">
                <a:latin typeface="Arial"/>
                <a:cs typeface="Arial"/>
              </a:rPr>
              <a:t>in</a:t>
            </a:r>
            <a:r>
              <a:rPr sz="2700" b="1" spc="-160" dirty="0">
                <a:latin typeface="Arial"/>
                <a:cs typeface="Arial"/>
              </a:rPr>
              <a:t> </a:t>
            </a:r>
            <a:r>
              <a:rPr sz="2700" b="1" spc="145" dirty="0">
                <a:latin typeface="Arial"/>
                <a:cs typeface="Arial"/>
              </a:rPr>
              <a:t>popularity</a:t>
            </a:r>
            <a:r>
              <a:rPr sz="2700" b="1" spc="-155" dirty="0">
                <a:latin typeface="Arial"/>
                <a:cs typeface="Arial"/>
              </a:rPr>
              <a:t> </a:t>
            </a:r>
            <a:r>
              <a:rPr sz="2700" b="1" spc="125" dirty="0">
                <a:latin typeface="Arial"/>
                <a:cs typeface="Arial"/>
              </a:rPr>
              <a:t>over</a:t>
            </a:r>
            <a:r>
              <a:rPr sz="2700" b="1" spc="-160" dirty="0">
                <a:latin typeface="Arial"/>
                <a:cs typeface="Arial"/>
              </a:rPr>
              <a:t> </a:t>
            </a:r>
            <a:r>
              <a:rPr sz="2700" b="1" spc="145" dirty="0">
                <a:latin typeface="Arial"/>
                <a:cs typeface="Arial"/>
              </a:rPr>
              <a:t>the </a:t>
            </a:r>
            <a:r>
              <a:rPr sz="2700" b="1" spc="135" dirty="0">
                <a:latin typeface="Arial"/>
                <a:cs typeface="Arial"/>
              </a:rPr>
              <a:t>last</a:t>
            </a:r>
            <a:r>
              <a:rPr sz="2700" b="1" spc="-165" dirty="0">
                <a:latin typeface="Arial"/>
                <a:cs typeface="Arial"/>
              </a:rPr>
              <a:t> </a:t>
            </a:r>
            <a:r>
              <a:rPr sz="2700" b="1" spc="150" dirty="0">
                <a:latin typeface="Arial"/>
                <a:cs typeface="Arial"/>
              </a:rPr>
              <a:t>decade.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31514" y="3761431"/>
            <a:ext cx="5699125" cy="3512820"/>
          </a:xfrm>
          <a:prstGeom prst="rect">
            <a:avLst/>
          </a:prstGeom>
        </p:spPr>
        <p:txBody>
          <a:bodyPr vert="horz" wrap="square" lIns="0" tIns="406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0"/>
              </a:spcBef>
            </a:pPr>
            <a:r>
              <a:rPr sz="4800" b="1" spc="280" dirty="0">
                <a:latin typeface="Arial"/>
                <a:cs typeface="Arial"/>
              </a:rPr>
              <a:t>Recommendation</a:t>
            </a:r>
            <a:endParaRPr sz="4800">
              <a:latin typeface="Arial"/>
              <a:cs typeface="Arial"/>
            </a:endParaRPr>
          </a:p>
          <a:p>
            <a:pPr marL="182245" marR="174625" algn="ctr">
              <a:lnSpc>
                <a:spcPct val="113599"/>
              </a:lnSpc>
              <a:spcBef>
                <a:spcPts val="1210"/>
              </a:spcBef>
            </a:pPr>
            <a:r>
              <a:rPr sz="2550" b="1" spc="95" dirty="0">
                <a:latin typeface="Arial"/>
                <a:cs typeface="Arial"/>
              </a:rPr>
              <a:t>Leverage</a:t>
            </a:r>
            <a:r>
              <a:rPr sz="2550" b="1" spc="-155" dirty="0">
                <a:latin typeface="Arial"/>
                <a:cs typeface="Arial"/>
              </a:rPr>
              <a:t> </a:t>
            </a:r>
            <a:r>
              <a:rPr sz="2550" b="1" spc="65" dirty="0">
                <a:latin typeface="Arial"/>
                <a:cs typeface="Arial"/>
              </a:rPr>
              <a:t>Shifting</a:t>
            </a:r>
            <a:r>
              <a:rPr sz="2550" b="1" spc="-155" dirty="0">
                <a:latin typeface="Arial"/>
                <a:cs typeface="Arial"/>
              </a:rPr>
              <a:t> </a:t>
            </a:r>
            <a:r>
              <a:rPr sz="2550" b="1" spc="110" dirty="0">
                <a:latin typeface="Arial"/>
                <a:cs typeface="Arial"/>
              </a:rPr>
              <a:t>Language </a:t>
            </a:r>
            <a:r>
              <a:rPr sz="2550" b="1" spc="60" dirty="0">
                <a:latin typeface="Arial"/>
                <a:cs typeface="Arial"/>
              </a:rPr>
              <a:t>Trends.</a:t>
            </a:r>
            <a:r>
              <a:rPr sz="2550" b="1" spc="-75" dirty="0">
                <a:latin typeface="Arial"/>
                <a:cs typeface="Arial"/>
              </a:rPr>
              <a:t> </a:t>
            </a:r>
            <a:r>
              <a:rPr sz="2550" b="1" dirty="0">
                <a:latin typeface="Arial"/>
                <a:cs typeface="Arial"/>
              </a:rPr>
              <a:t>Explore</a:t>
            </a:r>
            <a:r>
              <a:rPr sz="2550" b="1" spc="-75" dirty="0">
                <a:latin typeface="Arial"/>
                <a:cs typeface="Arial"/>
              </a:rPr>
              <a:t> </a:t>
            </a:r>
            <a:r>
              <a:rPr sz="2550" b="1" spc="95" dirty="0">
                <a:latin typeface="Arial"/>
                <a:cs typeface="Arial"/>
              </a:rPr>
              <a:t>collaborations </a:t>
            </a:r>
            <a:r>
              <a:rPr sz="2550" b="1" spc="130" dirty="0">
                <a:latin typeface="Arial"/>
                <a:cs typeface="Arial"/>
              </a:rPr>
              <a:t>with</a:t>
            </a:r>
            <a:r>
              <a:rPr sz="2550" b="1" spc="-170" dirty="0">
                <a:latin typeface="Arial"/>
                <a:cs typeface="Arial"/>
              </a:rPr>
              <a:t> </a:t>
            </a:r>
            <a:r>
              <a:rPr sz="2550" b="1" spc="110" dirty="0">
                <a:latin typeface="Arial"/>
                <a:cs typeface="Arial"/>
              </a:rPr>
              <a:t>artists</a:t>
            </a:r>
            <a:r>
              <a:rPr sz="2550" b="1" spc="-170" dirty="0">
                <a:latin typeface="Arial"/>
                <a:cs typeface="Arial"/>
              </a:rPr>
              <a:t> </a:t>
            </a:r>
            <a:r>
              <a:rPr sz="2550" b="1" spc="85" dirty="0">
                <a:latin typeface="Arial"/>
                <a:cs typeface="Arial"/>
              </a:rPr>
              <a:t>in</a:t>
            </a:r>
            <a:r>
              <a:rPr sz="2550" b="1" spc="-165" dirty="0">
                <a:latin typeface="Arial"/>
                <a:cs typeface="Arial"/>
              </a:rPr>
              <a:t> </a:t>
            </a:r>
            <a:r>
              <a:rPr sz="2550" b="1" spc="114" dirty="0">
                <a:latin typeface="Arial"/>
                <a:cs typeface="Arial"/>
              </a:rPr>
              <a:t>these</a:t>
            </a:r>
            <a:r>
              <a:rPr sz="2550" b="1" spc="-170" dirty="0">
                <a:latin typeface="Arial"/>
                <a:cs typeface="Arial"/>
              </a:rPr>
              <a:t> </a:t>
            </a:r>
            <a:r>
              <a:rPr sz="2550" b="1" spc="114" dirty="0">
                <a:latin typeface="Arial"/>
                <a:cs typeface="Arial"/>
              </a:rPr>
              <a:t>ascending </a:t>
            </a:r>
            <a:r>
              <a:rPr sz="2550" b="1" spc="180" dirty="0">
                <a:latin typeface="Arial"/>
                <a:cs typeface="Arial"/>
              </a:rPr>
              <a:t>markets</a:t>
            </a:r>
            <a:r>
              <a:rPr sz="2550" b="1" spc="-175" dirty="0">
                <a:latin typeface="Arial"/>
                <a:cs typeface="Arial"/>
              </a:rPr>
              <a:t> </a:t>
            </a:r>
            <a:r>
              <a:rPr sz="2550" b="1" spc="70" dirty="0">
                <a:latin typeface="Arial"/>
                <a:cs typeface="Arial"/>
              </a:rPr>
              <a:t>or</a:t>
            </a:r>
            <a:r>
              <a:rPr sz="2550" b="1" spc="-170" dirty="0">
                <a:latin typeface="Arial"/>
                <a:cs typeface="Arial"/>
              </a:rPr>
              <a:t> </a:t>
            </a:r>
            <a:r>
              <a:rPr sz="2550" b="1" spc="114" dirty="0">
                <a:latin typeface="Arial"/>
                <a:cs typeface="Arial"/>
              </a:rPr>
              <a:t>develop</a:t>
            </a:r>
            <a:r>
              <a:rPr sz="2550" b="1" spc="-170" dirty="0">
                <a:latin typeface="Arial"/>
                <a:cs typeface="Arial"/>
              </a:rPr>
              <a:t> </a:t>
            </a:r>
            <a:r>
              <a:rPr sz="2550" b="1" spc="120" dirty="0">
                <a:latin typeface="Arial"/>
                <a:cs typeface="Arial"/>
              </a:rPr>
              <a:t>multilingual </a:t>
            </a:r>
            <a:r>
              <a:rPr sz="2550" b="1" spc="70" dirty="0">
                <a:latin typeface="Arial"/>
                <a:cs typeface="Arial"/>
              </a:rPr>
              <a:t>versions</a:t>
            </a:r>
            <a:r>
              <a:rPr sz="2550" b="1" spc="-165" dirty="0">
                <a:latin typeface="Arial"/>
                <a:cs typeface="Arial"/>
              </a:rPr>
              <a:t> </a:t>
            </a:r>
            <a:r>
              <a:rPr sz="2550" b="1" spc="50" dirty="0">
                <a:latin typeface="Arial"/>
                <a:cs typeface="Arial"/>
              </a:rPr>
              <a:t>of</a:t>
            </a:r>
            <a:r>
              <a:rPr sz="2550" b="1" spc="-160" dirty="0">
                <a:latin typeface="Arial"/>
                <a:cs typeface="Arial"/>
              </a:rPr>
              <a:t> </a:t>
            </a:r>
            <a:r>
              <a:rPr sz="2550" b="1" spc="155" dirty="0">
                <a:latin typeface="Arial"/>
                <a:cs typeface="Arial"/>
              </a:rPr>
              <a:t>key</a:t>
            </a:r>
            <a:r>
              <a:rPr sz="2550" b="1" spc="-160" dirty="0">
                <a:latin typeface="Arial"/>
                <a:cs typeface="Arial"/>
              </a:rPr>
              <a:t> </a:t>
            </a:r>
            <a:r>
              <a:rPr sz="2550" b="1" spc="105" dirty="0">
                <a:latin typeface="Arial"/>
                <a:cs typeface="Arial"/>
              </a:rPr>
              <a:t>tracks.</a:t>
            </a:r>
            <a:endParaRPr sz="2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0331" rIns="0" bIns="0" rtlCol="0">
            <a:spAutoFit/>
          </a:bodyPr>
          <a:lstStyle/>
          <a:p>
            <a:pPr marL="1060450">
              <a:lnSpc>
                <a:spcPct val="100000"/>
              </a:lnSpc>
              <a:spcBef>
                <a:spcPts val="120"/>
              </a:spcBef>
            </a:pPr>
            <a:r>
              <a:rPr spc="110" dirty="0"/>
              <a:t>Pillar</a:t>
            </a:r>
            <a:r>
              <a:rPr spc="-270" dirty="0"/>
              <a:t> </a:t>
            </a:r>
            <a:r>
              <a:rPr spc="145" dirty="0"/>
              <a:t>4:</a:t>
            </a:r>
            <a:r>
              <a:rPr spc="-265" dirty="0"/>
              <a:t> </a:t>
            </a:r>
            <a:r>
              <a:rPr spc="180" dirty="0"/>
              <a:t>Niche</a:t>
            </a:r>
            <a:r>
              <a:rPr spc="-265" dirty="0"/>
              <a:t> </a:t>
            </a:r>
            <a:r>
              <a:rPr spc="220" dirty="0"/>
              <a:t>Clarity</a:t>
            </a:r>
            <a:r>
              <a:rPr spc="-265" dirty="0"/>
              <a:t> </a:t>
            </a:r>
            <a:r>
              <a:rPr spc="254" dirty="0"/>
              <a:t>(Feature</a:t>
            </a:r>
            <a:r>
              <a:rPr spc="-265" dirty="0"/>
              <a:t> </a:t>
            </a:r>
            <a:r>
              <a:rPr spc="185" dirty="0"/>
              <a:t>Specialization)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36201" y="4361890"/>
            <a:ext cx="5481320" cy="2577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377190" algn="ctr">
              <a:lnSpc>
                <a:spcPct val="100000"/>
              </a:lnSpc>
              <a:spcBef>
                <a:spcPts val="110"/>
              </a:spcBef>
            </a:pPr>
            <a:r>
              <a:rPr sz="4800" b="1" spc="185" dirty="0">
                <a:latin typeface="Arial"/>
                <a:cs typeface="Arial"/>
              </a:rPr>
              <a:t>Insight</a:t>
            </a:r>
            <a:endParaRPr sz="4800">
              <a:latin typeface="Arial"/>
              <a:cs typeface="Arial"/>
            </a:endParaRPr>
          </a:p>
          <a:p>
            <a:pPr marL="12700" marR="5080" indent="-635" algn="ctr">
              <a:lnSpc>
                <a:spcPct val="114500"/>
              </a:lnSpc>
              <a:spcBef>
                <a:spcPts val="3190"/>
              </a:spcBef>
            </a:pPr>
            <a:r>
              <a:rPr sz="2700" b="1" spc="90" dirty="0">
                <a:latin typeface="Arial"/>
                <a:cs typeface="Arial"/>
              </a:rPr>
              <a:t>Speechiness</a:t>
            </a:r>
            <a:r>
              <a:rPr sz="2700" b="1" spc="-165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is</a:t>
            </a:r>
            <a:r>
              <a:rPr sz="2700" b="1" spc="-165" dirty="0">
                <a:latin typeface="Arial"/>
                <a:cs typeface="Arial"/>
              </a:rPr>
              <a:t> </a:t>
            </a:r>
            <a:r>
              <a:rPr sz="2700" b="1" spc="130" dirty="0">
                <a:latin typeface="Arial"/>
                <a:cs typeface="Arial"/>
              </a:rPr>
              <a:t>highly</a:t>
            </a:r>
            <a:r>
              <a:rPr sz="2700" b="1" spc="-165" dirty="0">
                <a:latin typeface="Arial"/>
                <a:cs typeface="Arial"/>
              </a:rPr>
              <a:t> </a:t>
            </a:r>
            <a:r>
              <a:rPr sz="2700" b="1" spc="170" dirty="0">
                <a:latin typeface="Arial"/>
                <a:cs typeface="Arial"/>
              </a:rPr>
              <a:t>bimodal </a:t>
            </a:r>
            <a:r>
              <a:rPr sz="2700" b="1" spc="180" dirty="0">
                <a:latin typeface="Arial"/>
                <a:cs typeface="Arial"/>
              </a:rPr>
              <a:t>(tracks</a:t>
            </a:r>
            <a:r>
              <a:rPr sz="2700" b="1" spc="-170" dirty="0">
                <a:latin typeface="Arial"/>
                <a:cs typeface="Arial"/>
              </a:rPr>
              <a:t> </a:t>
            </a:r>
            <a:r>
              <a:rPr sz="2700" b="1" spc="195" dirty="0">
                <a:latin typeface="Arial"/>
                <a:cs typeface="Arial"/>
              </a:rPr>
              <a:t>are</a:t>
            </a:r>
            <a:r>
              <a:rPr sz="2700" b="1" spc="-170" dirty="0">
                <a:latin typeface="Arial"/>
                <a:cs typeface="Arial"/>
              </a:rPr>
              <a:t> </a:t>
            </a:r>
            <a:r>
              <a:rPr sz="2700" b="1" spc="135" dirty="0">
                <a:latin typeface="Arial"/>
                <a:cs typeface="Arial"/>
              </a:rPr>
              <a:t>either</a:t>
            </a:r>
            <a:r>
              <a:rPr sz="2700" b="1" spc="-165" dirty="0">
                <a:latin typeface="Arial"/>
                <a:cs typeface="Arial"/>
              </a:rPr>
              <a:t> </a:t>
            </a:r>
            <a:r>
              <a:rPr sz="2700" b="1" spc="130" dirty="0">
                <a:latin typeface="Arial"/>
                <a:cs typeface="Arial"/>
              </a:rPr>
              <a:t>highly</a:t>
            </a:r>
            <a:r>
              <a:rPr sz="2700" b="1" spc="-170" dirty="0">
                <a:latin typeface="Arial"/>
                <a:cs typeface="Arial"/>
              </a:rPr>
              <a:t> </a:t>
            </a:r>
            <a:r>
              <a:rPr sz="2700" b="1" spc="114" dirty="0">
                <a:latin typeface="Arial"/>
                <a:cs typeface="Arial"/>
              </a:rPr>
              <a:t>lyrical </a:t>
            </a:r>
            <a:r>
              <a:rPr sz="2700" b="1" spc="80" dirty="0">
                <a:latin typeface="Arial"/>
                <a:cs typeface="Arial"/>
              </a:rPr>
              <a:t>or</a:t>
            </a:r>
            <a:r>
              <a:rPr sz="2700" b="1" spc="-175" dirty="0">
                <a:latin typeface="Arial"/>
                <a:cs typeface="Arial"/>
              </a:rPr>
              <a:t> </a:t>
            </a:r>
            <a:r>
              <a:rPr sz="2700" b="1" spc="140" dirty="0">
                <a:latin typeface="Arial"/>
                <a:cs typeface="Arial"/>
              </a:rPr>
              <a:t>purely</a:t>
            </a:r>
            <a:r>
              <a:rPr sz="2700" b="1" spc="-175" dirty="0">
                <a:latin typeface="Arial"/>
                <a:cs typeface="Arial"/>
              </a:rPr>
              <a:t> </a:t>
            </a:r>
            <a:r>
              <a:rPr sz="2700" b="1" spc="155" dirty="0">
                <a:latin typeface="Arial"/>
                <a:cs typeface="Arial"/>
              </a:rPr>
              <a:t>instrumental).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31514" y="3728535"/>
            <a:ext cx="5699125" cy="4229100"/>
          </a:xfrm>
          <a:prstGeom prst="rect">
            <a:avLst/>
          </a:prstGeom>
        </p:spPr>
        <p:txBody>
          <a:bodyPr vert="horz" wrap="square" lIns="0" tIns="4394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60"/>
              </a:spcBef>
            </a:pPr>
            <a:r>
              <a:rPr sz="4800" b="1" spc="280" dirty="0">
                <a:latin typeface="Arial"/>
                <a:cs typeface="Arial"/>
              </a:rPr>
              <a:t>Recommendation</a:t>
            </a:r>
            <a:endParaRPr sz="4800">
              <a:latin typeface="Arial"/>
              <a:cs typeface="Arial"/>
            </a:endParaRPr>
          </a:p>
          <a:p>
            <a:pPr marL="315595" marR="307975" algn="ctr">
              <a:lnSpc>
                <a:spcPct val="115100"/>
              </a:lnSpc>
              <a:spcBef>
                <a:spcPts val="1250"/>
              </a:spcBef>
            </a:pPr>
            <a:r>
              <a:rPr sz="2350" b="1" spc="135" dirty="0">
                <a:latin typeface="Arial"/>
                <a:cs typeface="Arial"/>
              </a:rPr>
              <a:t>Target</a:t>
            </a:r>
            <a:r>
              <a:rPr sz="2350" b="1" spc="-150" dirty="0">
                <a:latin typeface="Arial"/>
                <a:cs typeface="Arial"/>
              </a:rPr>
              <a:t> </a:t>
            </a:r>
            <a:r>
              <a:rPr sz="2350" b="1" spc="285" dirty="0">
                <a:latin typeface="Arial"/>
                <a:cs typeface="Arial"/>
              </a:rPr>
              <a:t>a</a:t>
            </a:r>
            <a:r>
              <a:rPr sz="2350" b="1" spc="-150" dirty="0">
                <a:latin typeface="Arial"/>
                <a:cs typeface="Arial"/>
              </a:rPr>
              <a:t> </a:t>
            </a:r>
            <a:r>
              <a:rPr sz="2350" b="1" spc="130" dirty="0">
                <a:latin typeface="Arial"/>
                <a:cs typeface="Arial"/>
              </a:rPr>
              <a:t>Clear</a:t>
            </a:r>
            <a:r>
              <a:rPr sz="2350" b="1" spc="-150" dirty="0">
                <a:latin typeface="Arial"/>
                <a:cs typeface="Arial"/>
              </a:rPr>
              <a:t> </a:t>
            </a:r>
            <a:r>
              <a:rPr sz="2350" b="1" spc="65" dirty="0">
                <a:latin typeface="Arial"/>
                <a:cs typeface="Arial"/>
              </a:rPr>
              <a:t>Niche:</a:t>
            </a:r>
            <a:r>
              <a:rPr sz="2350" b="1" spc="-145" dirty="0">
                <a:latin typeface="Arial"/>
                <a:cs typeface="Arial"/>
              </a:rPr>
              <a:t> </a:t>
            </a:r>
            <a:r>
              <a:rPr sz="2350" b="1" spc="60" dirty="0">
                <a:latin typeface="Arial"/>
                <a:cs typeface="Arial"/>
              </a:rPr>
              <a:t>Lyrical</a:t>
            </a:r>
            <a:r>
              <a:rPr sz="2350" b="1" spc="-150" dirty="0">
                <a:latin typeface="Arial"/>
                <a:cs typeface="Arial"/>
              </a:rPr>
              <a:t> </a:t>
            </a:r>
            <a:r>
              <a:rPr sz="2350" b="1" spc="30" dirty="0">
                <a:latin typeface="Arial"/>
                <a:cs typeface="Arial"/>
              </a:rPr>
              <a:t>vs. </a:t>
            </a:r>
            <a:r>
              <a:rPr sz="2350" b="1" spc="135" dirty="0">
                <a:latin typeface="Arial"/>
                <a:cs typeface="Arial"/>
              </a:rPr>
              <a:t>Instrumental.</a:t>
            </a:r>
            <a:r>
              <a:rPr sz="2350" b="1" spc="-120" dirty="0">
                <a:latin typeface="Arial"/>
                <a:cs typeface="Arial"/>
              </a:rPr>
              <a:t> </a:t>
            </a:r>
            <a:r>
              <a:rPr sz="2350" b="1" dirty="0">
                <a:latin typeface="Arial"/>
                <a:cs typeface="Arial"/>
              </a:rPr>
              <a:t>For</a:t>
            </a:r>
            <a:r>
              <a:rPr sz="2350" b="1" spc="-114" dirty="0">
                <a:latin typeface="Arial"/>
                <a:cs typeface="Arial"/>
              </a:rPr>
              <a:t> </a:t>
            </a:r>
            <a:r>
              <a:rPr sz="2350" b="1" spc="140" dirty="0">
                <a:latin typeface="Arial"/>
                <a:cs typeface="Arial"/>
              </a:rPr>
              <a:t>instrumental </a:t>
            </a:r>
            <a:r>
              <a:rPr sz="2350" b="1" spc="114" dirty="0">
                <a:latin typeface="Arial"/>
                <a:cs typeface="Arial"/>
              </a:rPr>
              <a:t>tracks,</a:t>
            </a:r>
            <a:r>
              <a:rPr sz="2350" b="1" spc="-130" dirty="0">
                <a:latin typeface="Arial"/>
                <a:cs typeface="Arial"/>
              </a:rPr>
              <a:t> </a:t>
            </a:r>
            <a:r>
              <a:rPr sz="2350" b="1" spc="75" dirty="0">
                <a:latin typeface="Arial"/>
                <a:cs typeface="Arial"/>
              </a:rPr>
              <a:t>focus</a:t>
            </a:r>
            <a:r>
              <a:rPr sz="2350" b="1" spc="-130" dirty="0">
                <a:latin typeface="Arial"/>
                <a:cs typeface="Arial"/>
              </a:rPr>
              <a:t> </a:t>
            </a:r>
            <a:r>
              <a:rPr sz="2350" b="1" spc="114" dirty="0">
                <a:latin typeface="Arial"/>
                <a:cs typeface="Arial"/>
              </a:rPr>
              <a:t>production</a:t>
            </a:r>
            <a:r>
              <a:rPr sz="2350" b="1" spc="-130" dirty="0">
                <a:latin typeface="Arial"/>
                <a:cs typeface="Arial"/>
              </a:rPr>
              <a:t> </a:t>
            </a:r>
            <a:r>
              <a:rPr sz="2350" b="1" spc="70" dirty="0">
                <a:latin typeface="Arial"/>
                <a:cs typeface="Arial"/>
              </a:rPr>
              <a:t>efforts </a:t>
            </a:r>
            <a:r>
              <a:rPr sz="2350" b="1" spc="110" dirty="0">
                <a:latin typeface="Arial"/>
                <a:cs typeface="Arial"/>
              </a:rPr>
              <a:t>on</a:t>
            </a:r>
            <a:r>
              <a:rPr sz="2350" b="1" spc="-145" dirty="0">
                <a:latin typeface="Arial"/>
                <a:cs typeface="Arial"/>
              </a:rPr>
              <a:t> </a:t>
            </a:r>
            <a:r>
              <a:rPr sz="2350" b="1" spc="160" dirty="0">
                <a:latin typeface="Arial"/>
                <a:cs typeface="Arial"/>
              </a:rPr>
              <a:t>maximizing</a:t>
            </a:r>
            <a:r>
              <a:rPr sz="2350" b="1" spc="-140" dirty="0">
                <a:latin typeface="Arial"/>
                <a:cs typeface="Arial"/>
              </a:rPr>
              <a:t> </a:t>
            </a:r>
            <a:r>
              <a:rPr sz="2350" b="1" spc="120" dirty="0">
                <a:latin typeface="Arial"/>
                <a:cs typeface="Arial"/>
              </a:rPr>
              <a:t>secondary </a:t>
            </a:r>
            <a:r>
              <a:rPr sz="2350" b="1" spc="125" dirty="0">
                <a:latin typeface="Arial"/>
                <a:cs typeface="Arial"/>
              </a:rPr>
              <a:t>features</a:t>
            </a:r>
            <a:r>
              <a:rPr sz="2350" b="1" spc="-145" dirty="0">
                <a:latin typeface="Arial"/>
                <a:cs typeface="Arial"/>
              </a:rPr>
              <a:t> </a:t>
            </a:r>
            <a:r>
              <a:rPr sz="2350" b="1" spc="90" dirty="0">
                <a:latin typeface="Arial"/>
                <a:cs typeface="Arial"/>
              </a:rPr>
              <a:t>like</a:t>
            </a:r>
            <a:r>
              <a:rPr sz="2350" b="1" spc="-140" dirty="0">
                <a:latin typeface="Arial"/>
                <a:cs typeface="Arial"/>
              </a:rPr>
              <a:t> </a:t>
            </a:r>
            <a:r>
              <a:rPr sz="2350" b="1" spc="75" dirty="0">
                <a:latin typeface="Arial"/>
                <a:cs typeface="Arial"/>
              </a:rPr>
              <a:t>Energy</a:t>
            </a:r>
            <a:r>
              <a:rPr sz="2350" b="1" spc="-140" dirty="0">
                <a:latin typeface="Arial"/>
                <a:cs typeface="Arial"/>
              </a:rPr>
              <a:t> </a:t>
            </a:r>
            <a:r>
              <a:rPr sz="2350" b="1" spc="200" dirty="0">
                <a:latin typeface="Arial"/>
                <a:cs typeface="Arial"/>
              </a:rPr>
              <a:t>and</a:t>
            </a:r>
            <a:r>
              <a:rPr sz="2350" b="1" spc="-145" dirty="0">
                <a:latin typeface="Arial"/>
                <a:cs typeface="Arial"/>
              </a:rPr>
              <a:t> </a:t>
            </a:r>
            <a:r>
              <a:rPr sz="2350" b="1" spc="135" dirty="0">
                <a:latin typeface="Arial"/>
                <a:cs typeface="Arial"/>
              </a:rPr>
              <a:t>Valence </a:t>
            </a:r>
            <a:r>
              <a:rPr sz="2350" b="1" spc="120" dirty="0">
                <a:latin typeface="Arial"/>
                <a:cs typeface="Arial"/>
              </a:rPr>
              <a:t>to</a:t>
            </a:r>
            <a:r>
              <a:rPr sz="2350" b="1" spc="-145" dirty="0">
                <a:latin typeface="Arial"/>
                <a:cs typeface="Arial"/>
              </a:rPr>
              <a:t> </a:t>
            </a:r>
            <a:r>
              <a:rPr sz="2350" b="1" spc="120" dirty="0">
                <a:latin typeface="Arial"/>
                <a:cs typeface="Arial"/>
              </a:rPr>
              <a:t>drive</a:t>
            </a:r>
            <a:r>
              <a:rPr sz="2350" b="1" spc="-140" dirty="0">
                <a:latin typeface="Arial"/>
                <a:cs typeface="Arial"/>
              </a:rPr>
              <a:t> </a:t>
            </a:r>
            <a:r>
              <a:rPr sz="2350" b="1" spc="135" dirty="0">
                <a:latin typeface="Arial"/>
                <a:cs typeface="Arial"/>
              </a:rPr>
              <a:t>popularity</a:t>
            </a:r>
            <a:r>
              <a:rPr sz="2350" b="1" spc="-140" dirty="0">
                <a:latin typeface="Arial"/>
                <a:cs typeface="Arial"/>
              </a:rPr>
              <a:t> </a:t>
            </a:r>
            <a:r>
              <a:rPr sz="2350" b="1" spc="125" dirty="0">
                <a:latin typeface="Arial"/>
                <a:cs typeface="Arial"/>
              </a:rPr>
              <a:t>within</a:t>
            </a:r>
            <a:r>
              <a:rPr sz="2350" b="1" spc="-140" dirty="0">
                <a:latin typeface="Arial"/>
                <a:cs typeface="Arial"/>
              </a:rPr>
              <a:t> </a:t>
            </a:r>
            <a:r>
              <a:rPr sz="2350" b="1" spc="170" dirty="0">
                <a:latin typeface="Arial"/>
                <a:cs typeface="Arial"/>
              </a:rPr>
              <a:t>that </a:t>
            </a:r>
            <a:r>
              <a:rPr sz="2350" b="1" spc="135" dirty="0">
                <a:latin typeface="Arial"/>
                <a:cs typeface="Arial"/>
              </a:rPr>
              <a:t>segment.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81761" y="2281105"/>
            <a:ext cx="11725910" cy="5724525"/>
            <a:chOff x="6581761" y="2281105"/>
            <a:chExt cx="11725910" cy="5724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0811" y="2300154"/>
              <a:ext cx="11687188" cy="568668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00811" y="2300155"/>
              <a:ext cx="11687810" cy="5686425"/>
            </a:xfrm>
            <a:custGeom>
              <a:avLst/>
              <a:gdLst/>
              <a:ahLst/>
              <a:cxnLst/>
              <a:rect l="l" t="t" r="r" b="b"/>
              <a:pathLst>
                <a:path w="11687810" h="5686425">
                  <a:moveTo>
                    <a:pt x="293473" y="5686424"/>
                  </a:moveTo>
                  <a:lnTo>
                    <a:pt x="248885" y="5682895"/>
                  </a:lnTo>
                  <a:lnTo>
                    <a:pt x="203979" y="5672079"/>
                  </a:lnTo>
                  <a:lnTo>
                    <a:pt x="161428" y="5654454"/>
                  </a:lnTo>
                  <a:lnTo>
                    <a:pt x="122027" y="5630348"/>
                  </a:lnTo>
                  <a:lnTo>
                    <a:pt x="86567" y="5600090"/>
                  </a:lnTo>
                  <a:lnTo>
                    <a:pt x="56310" y="5564631"/>
                  </a:lnTo>
                  <a:lnTo>
                    <a:pt x="32204" y="5525229"/>
                  </a:lnTo>
                  <a:lnTo>
                    <a:pt x="14579" y="5482679"/>
                  </a:lnTo>
                  <a:lnTo>
                    <a:pt x="3763" y="5437773"/>
                  </a:lnTo>
                  <a:lnTo>
                    <a:pt x="0" y="5391304"/>
                  </a:lnTo>
                  <a:lnTo>
                    <a:pt x="0" y="295262"/>
                  </a:lnTo>
                  <a:lnTo>
                    <a:pt x="3763" y="248799"/>
                  </a:lnTo>
                  <a:lnTo>
                    <a:pt x="14579" y="203893"/>
                  </a:lnTo>
                  <a:lnTo>
                    <a:pt x="32204" y="161343"/>
                  </a:lnTo>
                  <a:lnTo>
                    <a:pt x="56310" y="121941"/>
                  </a:lnTo>
                  <a:lnTo>
                    <a:pt x="86567" y="86482"/>
                  </a:lnTo>
                  <a:lnTo>
                    <a:pt x="122027" y="56224"/>
                  </a:lnTo>
                  <a:lnTo>
                    <a:pt x="161428" y="32119"/>
                  </a:lnTo>
                  <a:lnTo>
                    <a:pt x="203979" y="14494"/>
                  </a:lnTo>
                  <a:lnTo>
                    <a:pt x="248885" y="3678"/>
                  </a:lnTo>
                  <a:lnTo>
                    <a:pt x="295354" y="0"/>
                  </a:lnTo>
                  <a:lnTo>
                    <a:pt x="11687187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298184" y="9092345"/>
            <a:ext cx="1203325" cy="0"/>
          </a:xfrm>
          <a:custGeom>
            <a:avLst/>
            <a:gdLst/>
            <a:ahLst/>
            <a:cxnLst/>
            <a:rect l="l" t="t" r="r" b="b"/>
            <a:pathLst>
              <a:path w="1203325">
                <a:moveTo>
                  <a:pt x="0" y="0"/>
                </a:moveTo>
                <a:lnTo>
                  <a:pt x="120310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93732" y="4525652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433059" y="761999"/>
                </a:moveTo>
                <a:lnTo>
                  <a:pt x="476944" y="753734"/>
                </a:lnTo>
                <a:lnTo>
                  <a:pt x="521033" y="739662"/>
                </a:lnTo>
                <a:lnTo>
                  <a:pt x="562625" y="720582"/>
                </a:lnTo>
                <a:lnTo>
                  <a:pt x="601362" y="696853"/>
                </a:lnTo>
                <a:lnTo>
                  <a:pt x="636885" y="668835"/>
                </a:lnTo>
                <a:lnTo>
                  <a:pt x="668835" y="636885"/>
                </a:lnTo>
                <a:lnTo>
                  <a:pt x="696853" y="601362"/>
                </a:lnTo>
                <a:lnTo>
                  <a:pt x="720582" y="562626"/>
                </a:lnTo>
                <a:lnTo>
                  <a:pt x="739661" y="521034"/>
                </a:lnTo>
                <a:lnTo>
                  <a:pt x="753734" y="476945"/>
                </a:lnTo>
                <a:lnTo>
                  <a:pt x="761999" y="433059"/>
                </a:lnTo>
              </a:path>
              <a:path w="762000" h="762000">
                <a:moveTo>
                  <a:pt x="761999" y="332363"/>
                </a:moveTo>
                <a:lnTo>
                  <a:pt x="753734" y="288477"/>
                </a:lnTo>
                <a:lnTo>
                  <a:pt x="739661" y="244388"/>
                </a:lnTo>
                <a:lnTo>
                  <a:pt x="720582" y="202796"/>
                </a:lnTo>
                <a:lnTo>
                  <a:pt x="696853" y="164060"/>
                </a:lnTo>
                <a:lnTo>
                  <a:pt x="668835" y="128537"/>
                </a:lnTo>
                <a:lnTo>
                  <a:pt x="636885" y="96587"/>
                </a:lnTo>
                <a:lnTo>
                  <a:pt x="601362" y="68569"/>
                </a:lnTo>
                <a:lnTo>
                  <a:pt x="562625" y="44840"/>
                </a:lnTo>
                <a:lnTo>
                  <a:pt x="521033" y="25760"/>
                </a:lnTo>
                <a:lnTo>
                  <a:pt x="476944" y="11688"/>
                </a:lnTo>
                <a:lnTo>
                  <a:pt x="430717" y="2981"/>
                </a:lnTo>
                <a:lnTo>
                  <a:pt x="382711" y="0"/>
                </a:lnTo>
                <a:lnTo>
                  <a:pt x="334704" y="2981"/>
                </a:lnTo>
                <a:lnTo>
                  <a:pt x="288477" y="11688"/>
                </a:lnTo>
                <a:lnTo>
                  <a:pt x="244388" y="25761"/>
                </a:lnTo>
                <a:lnTo>
                  <a:pt x="202796" y="44840"/>
                </a:lnTo>
                <a:lnTo>
                  <a:pt x="164059" y="68569"/>
                </a:lnTo>
                <a:lnTo>
                  <a:pt x="128537" y="96587"/>
                </a:lnTo>
                <a:lnTo>
                  <a:pt x="96587" y="128537"/>
                </a:lnTo>
                <a:lnTo>
                  <a:pt x="68569" y="164060"/>
                </a:lnTo>
                <a:lnTo>
                  <a:pt x="44840" y="202797"/>
                </a:lnTo>
                <a:lnTo>
                  <a:pt x="25760" y="244389"/>
                </a:lnTo>
                <a:lnTo>
                  <a:pt x="11688" y="288478"/>
                </a:lnTo>
                <a:lnTo>
                  <a:pt x="2981" y="334705"/>
                </a:lnTo>
                <a:lnTo>
                  <a:pt x="0" y="382711"/>
                </a:lnTo>
                <a:lnTo>
                  <a:pt x="2981" y="430717"/>
                </a:lnTo>
                <a:lnTo>
                  <a:pt x="11688" y="476944"/>
                </a:lnTo>
                <a:lnTo>
                  <a:pt x="25760" y="521033"/>
                </a:lnTo>
                <a:lnTo>
                  <a:pt x="44840" y="562625"/>
                </a:lnTo>
                <a:lnTo>
                  <a:pt x="68569" y="601362"/>
                </a:lnTo>
                <a:lnTo>
                  <a:pt x="96587" y="636885"/>
                </a:lnTo>
                <a:lnTo>
                  <a:pt x="128537" y="668835"/>
                </a:lnTo>
                <a:lnTo>
                  <a:pt x="164059" y="696853"/>
                </a:lnTo>
                <a:lnTo>
                  <a:pt x="202796" y="720582"/>
                </a:lnTo>
                <a:lnTo>
                  <a:pt x="244388" y="739662"/>
                </a:lnTo>
                <a:lnTo>
                  <a:pt x="288477" y="753734"/>
                </a:lnTo>
                <a:lnTo>
                  <a:pt x="332363" y="76200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695339" y="5737219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60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05099" y="3526985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59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652002" y="4656151"/>
            <a:ext cx="44894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804276" y="5827895"/>
            <a:ext cx="334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48267" y="3617661"/>
            <a:ext cx="2667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595347" y="3870924"/>
            <a:ext cx="7079302" cy="1469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450" spc="525" dirty="0"/>
              <a:t>Thank</a:t>
            </a:r>
            <a:r>
              <a:rPr sz="9450" spc="-610" dirty="0"/>
              <a:t> </a:t>
            </a:r>
            <a:r>
              <a:rPr sz="9450" spc="240" dirty="0"/>
              <a:t>You</a:t>
            </a:r>
            <a:endParaRPr sz="9450" dirty="0"/>
          </a:p>
        </p:txBody>
      </p:sp>
      <p:sp>
        <p:nvSpPr>
          <p:cNvPr id="13" name="object 13"/>
          <p:cNvSpPr txBox="1"/>
          <p:nvPr/>
        </p:nvSpPr>
        <p:spPr>
          <a:xfrm>
            <a:off x="8765793" y="5702357"/>
            <a:ext cx="64700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1690" algn="l"/>
                <a:tab pos="2917190" algn="l"/>
                <a:tab pos="3880485" algn="l"/>
              </a:tabLst>
            </a:pP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0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2000" spc="220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0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24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18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0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	t</a:t>
            </a:r>
            <a:r>
              <a:rPr sz="20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0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2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P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24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endParaRPr sz="2000">
              <a:latin typeface="Lucida Sans Unicode"/>
              <a:cs typeface="Lucida Sans Unicode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300154"/>
            <a:ext cx="7273359" cy="568668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220200" y="6581934"/>
            <a:ext cx="447413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09" dirty="0">
                <a:solidFill>
                  <a:srgbClr val="FFFFFF"/>
                </a:solidFill>
                <a:latin typeface="Lucida Sans Unicode"/>
                <a:cs typeface="Lucida Sans Unicode"/>
              </a:rPr>
              <a:t>~</a:t>
            </a:r>
            <a:r>
              <a:rPr sz="36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36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55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lang="en-US" sz="3600" spc="55" dirty="0" smtClean="0">
                <a:solidFill>
                  <a:srgbClr val="FFFFFF"/>
                </a:solidFill>
                <a:latin typeface="Lucida Sans Unicode"/>
                <a:cs typeface="Lucida Sans Unicode"/>
              </a:rPr>
              <a:t>ohan </a:t>
            </a:r>
            <a:r>
              <a:rPr lang="en-US" sz="3600" spc="55" dirty="0" err="1" smtClean="0">
                <a:solidFill>
                  <a:srgbClr val="FFFFFF"/>
                </a:solidFill>
                <a:latin typeface="Lucida Sans Unicode"/>
                <a:cs typeface="Lucida Sans Unicode"/>
              </a:rPr>
              <a:t>kumar</a:t>
            </a:r>
            <a:endParaRPr sz="36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93732" y="4525652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433059" y="761999"/>
                </a:moveTo>
                <a:lnTo>
                  <a:pt x="476944" y="753734"/>
                </a:lnTo>
                <a:lnTo>
                  <a:pt x="521033" y="739662"/>
                </a:lnTo>
                <a:lnTo>
                  <a:pt x="562625" y="720582"/>
                </a:lnTo>
                <a:lnTo>
                  <a:pt x="601362" y="696853"/>
                </a:lnTo>
                <a:lnTo>
                  <a:pt x="636885" y="668835"/>
                </a:lnTo>
                <a:lnTo>
                  <a:pt x="668835" y="636885"/>
                </a:lnTo>
                <a:lnTo>
                  <a:pt x="696853" y="601362"/>
                </a:lnTo>
                <a:lnTo>
                  <a:pt x="720582" y="562626"/>
                </a:lnTo>
                <a:lnTo>
                  <a:pt x="739661" y="521034"/>
                </a:lnTo>
                <a:lnTo>
                  <a:pt x="753734" y="476945"/>
                </a:lnTo>
                <a:lnTo>
                  <a:pt x="761999" y="433059"/>
                </a:lnTo>
              </a:path>
              <a:path w="762000" h="762000">
                <a:moveTo>
                  <a:pt x="761999" y="332363"/>
                </a:moveTo>
                <a:lnTo>
                  <a:pt x="753734" y="288477"/>
                </a:lnTo>
                <a:lnTo>
                  <a:pt x="739661" y="244388"/>
                </a:lnTo>
                <a:lnTo>
                  <a:pt x="720582" y="202796"/>
                </a:lnTo>
                <a:lnTo>
                  <a:pt x="696853" y="164060"/>
                </a:lnTo>
                <a:lnTo>
                  <a:pt x="668835" y="128537"/>
                </a:lnTo>
                <a:lnTo>
                  <a:pt x="636885" y="96587"/>
                </a:lnTo>
                <a:lnTo>
                  <a:pt x="601362" y="68569"/>
                </a:lnTo>
                <a:lnTo>
                  <a:pt x="562625" y="44840"/>
                </a:lnTo>
                <a:lnTo>
                  <a:pt x="521033" y="25760"/>
                </a:lnTo>
                <a:lnTo>
                  <a:pt x="476944" y="11688"/>
                </a:lnTo>
                <a:lnTo>
                  <a:pt x="430717" y="2981"/>
                </a:lnTo>
                <a:lnTo>
                  <a:pt x="382711" y="0"/>
                </a:lnTo>
                <a:lnTo>
                  <a:pt x="334704" y="2981"/>
                </a:lnTo>
                <a:lnTo>
                  <a:pt x="288477" y="11688"/>
                </a:lnTo>
                <a:lnTo>
                  <a:pt x="244388" y="25761"/>
                </a:lnTo>
                <a:lnTo>
                  <a:pt x="202796" y="44840"/>
                </a:lnTo>
                <a:lnTo>
                  <a:pt x="164059" y="68569"/>
                </a:lnTo>
                <a:lnTo>
                  <a:pt x="128537" y="96587"/>
                </a:lnTo>
                <a:lnTo>
                  <a:pt x="96587" y="128537"/>
                </a:lnTo>
                <a:lnTo>
                  <a:pt x="68569" y="164060"/>
                </a:lnTo>
                <a:lnTo>
                  <a:pt x="44840" y="202797"/>
                </a:lnTo>
                <a:lnTo>
                  <a:pt x="25760" y="244389"/>
                </a:lnTo>
                <a:lnTo>
                  <a:pt x="11688" y="288478"/>
                </a:lnTo>
                <a:lnTo>
                  <a:pt x="2981" y="334705"/>
                </a:lnTo>
                <a:lnTo>
                  <a:pt x="0" y="382711"/>
                </a:lnTo>
                <a:lnTo>
                  <a:pt x="2981" y="430717"/>
                </a:lnTo>
                <a:lnTo>
                  <a:pt x="11688" y="476944"/>
                </a:lnTo>
                <a:lnTo>
                  <a:pt x="25760" y="521033"/>
                </a:lnTo>
                <a:lnTo>
                  <a:pt x="44840" y="562625"/>
                </a:lnTo>
                <a:lnTo>
                  <a:pt x="68569" y="601362"/>
                </a:lnTo>
                <a:lnTo>
                  <a:pt x="96587" y="636885"/>
                </a:lnTo>
                <a:lnTo>
                  <a:pt x="128537" y="668835"/>
                </a:lnTo>
                <a:lnTo>
                  <a:pt x="164059" y="696853"/>
                </a:lnTo>
                <a:lnTo>
                  <a:pt x="202796" y="720582"/>
                </a:lnTo>
                <a:lnTo>
                  <a:pt x="244388" y="739662"/>
                </a:lnTo>
                <a:lnTo>
                  <a:pt x="288477" y="753734"/>
                </a:lnTo>
                <a:lnTo>
                  <a:pt x="332363" y="76200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95339" y="5737219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60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05099" y="3526985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59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652002" y="4656151"/>
            <a:ext cx="44894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04276" y="5827895"/>
            <a:ext cx="334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48267" y="3617661"/>
            <a:ext cx="2667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ct val="100000"/>
              </a:lnSpc>
              <a:spcBef>
                <a:spcPts val="100"/>
              </a:spcBef>
            </a:pPr>
            <a:r>
              <a:rPr sz="8000" spc="365" dirty="0"/>
              <a:t>Workflow</a:t>
            </a:r>
            <a:endParaRPr sz="8000"/>
          </a:p>
        </p:txBody>
      </p:sp>
      <p:grpSp>
        <p:nvGrpSpPr>
          <p:cNvPr id="9" name="object 9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1935954" y="3340112"/>
            <a:ext cx="2933065" cy="2933065"/>
            <a:chOff x="1935954" y="3340112"/>
            <a:chExt cx="2933065" cy="2933065"/>
          </a:xfrm>
        </p:grpSpPr>
        <p:sp>
          <p:nvSpPr>
            <p:cNvPr id="15" name="object 15"/>
            <p:cNvSpPr/>
            <p:nvPr/>
          </p:nvSpPr>
          <p:spPr>
            <a:xfrm>
              <a:off x="2365467" y="3340112"/>
              <a:ext cx="2503805" cy="2933065"/>
            </a:xfrm>
            <a:custGeom>
              <a:avLst/>
              <a:gdLst/>
              <a:ahLst/>
              <a:cxnLst/>
              <a:rect l="l" t="t" r="r" b="b"/>
              <a:pathLst>
                <a:path w="2503804" h="2933065">
                  <a:moveTo>
                    <a:pt x="1032435" y="2932895"/>
                  </a:moveTo>
                  <a:lnTo>
                    <a:pt x="987460" y="2932067"/>
                  </a:lnTo>
                  <a:lnTo>
                    <a:pt x="942520" y="2929859"/>
                  </a:lnTo>
                  <a:lnTo>
                    <a:pt x="897680" y="2926275"/>
                  </a:lnTo>
                  <a:lnTo>
                    <a:pt x="852961" y="2921315"/>
                  </a:lnTo>
                  <a:lnTo>
                    <a:pt x="808425" y="2914988"/>
                  </a:lnTo>
                  <a:lnTo>
                    <a:pt x="764094" y="2907296"/>
                  </a:lnTo>
                  <a:lnTo>
                    <a:pt x="720030" y="2898250"/>
                  </a:lnTo>
                  <a:lnTo>
                    <a:pt x="676253" y="2887854"/>
                  </a:lnTo>
                  <a:lnTo>
                    <a:pt x="632827" y="2876122"/>
                  </a:lnTo>
                  <a:lnTo>
                    <a:pt x="589771" y="2863061"/>
                  </a:lnTo>
                  <a:lnTo>
                    <a:pt x="547145" y="2848689"/>
                  </a:lnTo>
                  <a:lnTo>
                    <a:pt x="504971" y="2833012"/>
                  </a:lnTo>
                  <a:lnTo>
                    <a:pt x="463307" y="2816054"/>
                  </a:lnTo>
                  <a:lnTo>
                    <a:pt x="422173" y="2797820"/>
                  </a:lnTo>
                  <a:lnTo>
                    <a:pt x="381628" y="2778338"/>
                  </a:lnTo>
                  <a:lnTo>
                    <a:pt x="341690" y="2757617"/>
                  </a:lnTo>
                  <a:lnTo>
                    <a:pt x="302415" y="2735686"/>
                  </a:lnTo>
                  <a:lnTo>
                    <a:pt x="263823" y="2712554"/>
                  </a:lnTo>
                  <a:lnTo>
                    <a:pt x="225967" y="2688256"/>
                  </a:lnTo>
                  <a:lnTo>
                    <a:pt x="188866" y="2662801"/>
                  </a:lnTo>
                  <a:lnTo>
                    <a:pt x="152571" y="2636227"/>
                  </a:lnTo>
                  <a:lnTo>
                    <a:pt x="117101" y="2608546"/>
                  </a:lnTo>
                  <a:lnTo>
                    <a:pt x="82504" y="2579796"/>
                  </a:lnTo>
                  <a:lnTo>
                    <a:pt x="48798" y="2549991"/>
                  </a:lnTo>
                  <a:lnTo>
                    <a:pt x="16029" y="2519174"/>
                  </a:lnTo>
                  <a:lnTo>
                    <a:pt x="0" y="2503388"/>
                  </a:lnTo>
                  <a:lnTo>
                    <a:pt x="518468" y="1984920"/>
                  </a:lnTo>
                  <a:lnTo>
                    <a:pt x="526483" y="1992812"/>
                  </a:lnTo>
                  <a:lnTo>
                    <a:pt x="534616" y="2000580"/>
                  </a:lnTo>
                  <a:lnTo>
                    <a:pt x="568315" y="2030377"/>
                  </a:lnTo>
                  <a:lnTo>
                    <a:pt x="603777" y="2058052"/>
                  </a:lnTo>
                  <a:lnTo>
                    <a:pt x="640870" y="2083501"/>
                  </a:lnTo>
                  <a:lnTo>
                    <a:pt x="679453" y="2106626"/>
                  </a:lnTo>
                  <a:lnTo>
                    <a:pt x="719382" y="2127343"/>
                  </a:lnTo>
                  <a:lnTo>
                    <a:pt x="760506" y="2145572"/>
                  </a:lnTo>
                  <a:lnTo>
                    <a:pt x="802670" y="2161245"/>
                  </a:lnTo>
                  <a:lnTo>
                    <a:pt x="845716" y="2174303"/>
                  </a:lnTo>
                  <a:lnTo>
                    <a:pt x="889482" y="2184696"/>
                  </a:lnTo>
                  <a:lnTo>
                    <a:pt x="933803" y="2192387"/>
                  </a:lnTo>
                  <a:lnTo>
                    <a:pt x="978512" y="2197345"/>
                  </a:lnTo>
                  <a:lnTo>
                    <a:pt x="1023441" y="2199552"/>
                  </a:lnTo>
                  <a:lnTo>
                    <a:pt x="1034686" y="2199673"/>
                  </a:lnTo>
                  <a:lnTo>
                    <a:pt x="1045935" y="2199621"/>
                  </a:lnTo>
                  <a:lnTo>
                    <a:pt x="1090877" y="2197690"/>
                  </a:lnTo>
                  <a:lnTo>
                    <a:pt x="1135615" y="2193006"/>
                  </a:lnTo>
                  <a:lnTo>
                    <a:pt x="1179982" y="2185588"/>
                  </a:lnTo>
                  <a:lnTo>
                    <a:pt x="1223811" y="2175463"/>
                  </a:lnTo>
                  <a:lnTo>
                    <a:pt x="1266937" y="2162669"/>
                  </a:lnTo>
                  <a:lnTo>
                    <a:pt x="1309196" y="2147255"/>
                  </a:lnTo>
                  <a:lnTo>
                    <a:pt x="1350431" y="2129279"/>
                  </a:lnTo>
                  <a:lnTo>
                    <a:pt x="1390487" y="2108808"/>
                  </a:lnTo>
                  <a:lnTo>
                    <a:pt x="1429211" y="2085919"/>
                  </a:lnTo>
                  <a:lnTo>
                    <a:pt x="1466459" y="2060699"/>
                  </a:lnTo>
                  <a:lnTo>
                    <a:pt x="1502090" y="2033242"/>
                  </a:lnTo>
                  <a:lnTo>
                    <a:pt x="1535971" y="2003652"/>
                  </a:lnTo>
                  <a:lnTo>
                    <a:pt x="1567974" y="1972040"/>
                  </a:lnTo>
                  <a:lnTo>
                    <a:pt x="1597977" y="1938524"/>
                  </a:lnTo>
                  <a:lnTo>
                    <a:pt x="1625869" y="1903233"/>
                  </a:lnTo>
                  <a:lnTo>
                    <a:pt x="1651545" y="1866297"/>
                  </a:lnTo>
                  <a:lnTo>
                    <a:pt x="1674907" y="1827856"/>
                  </a:lnTo>
                  <a:lnTo>
                    <a:pt x="1695868" y="1788055"/>
                  </a:lnTo>
                  <a:lnTo>
                    <a:pt x="1714349" y="1747044"/>
                  </a:lnTo>
                  <a:lnTo>
                    <a:pt x="1730281" y="1704977"/>
                  </a:lnTo>
                  <a:lnTo>
                    <a:pt x="1743602" y="1662011"/>
                  </a:lnTo>
                  <a:lnTo>
                    <a:pt x="1754264" y="1618310"/>
                  </a:lnTo>
                  <a:lnTo>
                    <a:pt x="1762227" y="1574037"/>
                  </a:lnTo>
                  <a:lnTo>
                    <a:pt x="1767459" y="1529360"/>
                  </a:lnTo>
                  <a:lnTo>
                    <a:pt x="1769942" y="1484445"/>
                  </a:lnTo>
                  <a:lnTo>
                    <a:pt x="1770149" y="1461952"/>
                  </a:lnTo>
                  <a:lnTo>
                    <a:pt x="1769994" y="1450707"/>
                  </a:lnTo>
                  <a:lnTo>
                    <a:pt x="1767649" y="1405785"/>
                  </a:lnTo>
                  <a:lnTo>
                    <a:pt x="1762553" y="1361091"/>
                  </a:lnTo>
                  <a:lnTo>
                    <a:pt x="1754727" y="1316794"/>
                  </a:lnTo>
                  <a:lnTo>
                    <a:pt x="1744199" y="1273060"/>
                  </a:lnTo>
                  <a:lnTo>
                    <a:pt x="1731009" y="1230054"/>
                  </a:lnTo>
                  <a:lnTo>
                    <a:pt x="1715207" y="1187938"/>
                  </a:lnTo>
                  <a:lnTo>
                    <a:pt x="1696852" y="1146870"/>
                  </a:lnTo>
                  <a:lnTo>
                    <a:pt x="1676014" y="1107005"/>
                  </a:lnTo>
                  <a:lnTo>
                    <a:pt x="1652769" y="1068493"/>
                  </a:lnTo>
                  <a:lnTo>
                    <a:pt x="1627207" y="1031479"/>
                  </a:lnTo>
                  <a:lnTo>
                    <a:pt x="1599424" y="996101"/>
                  </a:lnTo>
                  <a:lnTo>
                    <a:pt x="1569523" y="962495"/>
                  </a:lnTo>
                  <a:lnTo>
                    <a:pt x="1537618" y="930784"/>
                  </a:lnTo>
                  <a:lnTo>
                    <a:pt x="1503828" y="901090"/>
                  </a:lnTo>
                  <a:lnTo>
                    <a:pt x="1468281" y="873524"/>
                  </a:lnTo>
                  <a:lnTo>
                    <a:pt x="1431111" y="848190"/>
                  </a:lnTo>
                  <a:lnTo>
                    <a:pt x="1392457" y="825182"/>
                  </a:lnTo>
                  <a:lnTo>
                    <a:pt x="1352465" y="804588"/>
                  </a:lnTo>
                  <a:lnTo>
                    <a:pt x="1311285" y="786485"/>
                  </a:lnTo>
                  <a:lnTo>
                    <a:pt x="1269073" y="770942"/>
                  </a:lnTo>
                  <a:lnTo>
                    <a:pt x="1225987" y="758016"/>
                  </a:lnTo>
                  <a:lnTo>
                    <a:pt x="1182189" y="747756"/>
                  </a:lnTo>
                  <a:lnTo>
                    <a:pt x="1137845" y="740202"/>
                  </a:lnTo>
                  <a:lnTo>
                    <a:pt x="1093121" y="735381"/>
                  </a:lnTo>
                  <a:lnTo>
                    <a:pt x="1048186" y="733311"/>
                  </a:lnTo>
                  <a:lnTo>
                    <a:pt x="1036937" y="733225"/>
                  </a:lnTo>
                  <a:lnTo>
                    <a:pt x="1036937" y="0"/>
                  </a:lnTo>
                  <a:lnTo>
                    <a:pt x="1081920" y="690"/>
                  </a:lnTo>
                  <a:lnTo>
                    <a:pt x="1126861" y="2759"/>
                  </a:lnTo>
                  <a:lnTo>
                    <a:pt x="1171717" y="6206"/>
                  </a:lnTo>
                  <a:lnTo>
                    <a:pt x="1216446" y="11028"/>
                  </a:lnTo>
                  <a:lnTo>
                    <a:pt x="1261007" y="17219"/>
                  </a:lnTo>
                  <a:lnTo>
                    <a:pt x="1305356" y="24775"/>
                  </a:lnTo>
                  <a:lnTo>
                    <a:pt x="1349453" y="33687"/>
                  </a:lnTo>
                  <a:lnTo>
                    <a:pt x="1393256" y="43947"/>
                  </a:lnTo>
                  <a:lnTo>
                    <a:pt x="1436723" y="55547"/>
                  </a:lnTo>
                  <a:lnTo>
                    <a:pt x="1479814" y="68474"/>
                  </a:lnTo>
                  <a:lnTo>
                    <a:pt x="1522488" y="82717"/>
                  </a:lnTo>
                  <a:lnTo>
                    <a:pt x="1564706" y="98262"/>
                  </a:lnTo>
                  <a:lnTo>
                    <a:pt x="1606426" y="115095"/>
                  </a:lnTo>
                  <a:lnTo>
                    <a:pt x="1647611" y="133200"/>
                  </a:lnTo>
                  <a:lnTo>
                    <a:pt x="1688221" y="152560"/>
                  </a:lnTo>
                  <a:lnTo>
                    <a:pt x="1728217" y="173156"/>
                  </a:lnTo>
                  <a:lnTo>
                    <a:pt x="1767564" y="194970"/>
                  </a:lnTo>
                  <a:lnTo>
                    <a:pt x="1806222" y="217980"/>
                  </a:lnTo>
                  <a:lnTo>
                    <a:pt x="1844157" y="242165"/>
                  </a:lnTo>
                  <a:lnTo>
                    <a:pt x="1881332" y="267503"/>
                  </a:lnTo>
                  <a:lnTo>
                    <a:pt x="1917712" y="293968"/>
                  </a:lnTo>
                  <a:lnTo>
                    <a:pt x="1953263" y="321538"/>
                  </a:lnTo>
                  <a:lnTo>
                    <a:pt x="1987952" y="350185"/>
                  </a:lnTo>
                  <a:lnTo>
                    <a:pt x="2021745" y="379882"/>
                  </a:lnTo>
                  <a:lnTo>
                    <a:pt x="2054612" y="410602"/>
                  </a:lnTo>
                  <a:lnTo>
                    <a:pt x="2086521" y="442316"/>
                  </a:lnTo>
                  <a:lnTo>
                    <a:pt x="2117443" y="474994"/>
                  </a:lnTo>
                  <a:lnTo>
                    <a:pt x="2147347" y="508605"/>
                  </a:lnTo>
                  <a:lnTo>
                    <a:pt x="2176206" y="543117"/>
                  </a:lnTo>
                  <a:lnTo>
                    <a:pt x="2203993" y="578499"/>
                  </a:lnTo>
                  <a:lnTo>
                    <a:pt x="2230682" y="614715"/>
                  </a:lnTo>
                  <a:lnTo>
                    <a:pt x="2256247" y="651734"/>
                  </a:lnTo>
                  <a:lnTo>
                    <a:pt x="2280664" y="689520"/>
                  </a:lnTo>
                  <a:lnTo>
                    <a:pt x="2303911" y="728036"/>
                  </a:lnTo>
                  <a:lnTo>
                    <a:pt x="2325966" y="767248"/>
                  </a:lnTo>
                  <a:lnTo>
                    <a:pt x="2346807" y="807118"/>
                  </a:lnTo>
                  <a:lnTo>
                    <a:pt x="2366415" y="847608"/>
                  </a:lnTo>
                  <a:lnTo>
                    <a:pt x="2384772" y="888681"/>
                  </a:lnTo>
                  <a:lnTo>
                    <a:pt x="2401861" y="930297"/>
                  </a:lnTo>
                  <a:lnTo>
                    <a:pt x="2417665" y="972418"/>
                  </a:lnTo>
                  <a:lnTo>
                    <a:pt x="2432170" y="1015004"/>
                  </a:lnTo>
                  <a:lnTo>
                    <a:pt x="2445361" y="1058015"/>
                  </a:lnTo>
                  <a:lnTo>
                    <a:pt x="2457227" y="1101411"/>
                  </a:lnTo>
                  <a:lnTo>
                    <a:pt x="2467756" y="1145150"/>
                  </a:lnTo>
                  <a:lnTo>
                    <a:pt x="2476939" y="1189191"/>
                  </a:lnTo>
                  <a:lnTo>
                    <a:pt x="2484766" y="1233493"/>
                  </a:lnTo>
                  <a:lnTo>
                    <a:pt x="2491231" y="1278015"/>
                  </a:lnTo>
                  <a:lnTo>
                    <a:pt x="2496327" y="1322713"/>
                  </a:lnTo>
                  <a:lnTo>
                    <a:pt x="2500049" y="1367548"/>
                  </a:lnTo>
                  <a:lnTo>
                    <a:pt x="2502394" y="1412475"/>
                  </a:lnTo>
                  <a:lnTo>
                    <a:pt x="2503361" y="1457453"/>
                  </a:lnTo>
                  <a:lnTo>
                    <a:pt x="2503326" y="1479945"/>
                  </a:lnTo>
                  <a:lnTo>
                    <a:pt x="2502222" y="1524925"/>
                  </a:lnTo>
                  <a:lnTo>
                    <a:pt x="2499739" y="1569840"/>
                  </a:lnTo>
                  <a:lnTo>
                    <a:pt x="2495879" y="1614667"/>
                  </a:lnTo>
                  <a:lnTo>
                    <a:pt x="2490646" y="1659345"/>
                  </a:lnTo>
                  <a:lnTo>
                    <a:pt x="2484044" y="1703852"/>
                  </a:lnTo>
                  <a:lnTo>
                    <a:pt x="2476082" y="1748125"/>
                  </a:lnTo>
                  <a:lnTo>
                    <a:pt x="2466763" y="1792143"/>
                  </a:lnTo>
                  <a:lnTo>
                    <a:pt x="2456101" y="1835844"/>
                  </a:lnTo>
                  <a:lnTo>
                    <a:pt x="2444101" y="1879208"/>
                  </a:lnTo>
                  <a:lnTo>
                    <a:pt x="2430779" y="1922173"/>
                  </a:lnTo>
                  <a:lnTo>
                    <a:pt x="2416142" y="1964720"/>
                  </a:lnTo>
                  <a:lnTo>
                    <a:pt x="2400211" y="2006787"/>
                  </a:lnTo>
                  <a:lnTo>
                    <a:pt x="2382993" y="2048356"/>
                  </a:lnTo>
                  <a:lnTo>
                    <a:pt x="2364512" y="2089367"/>
                  </a:lnTo>
                  <a:lnTo>
                    <a:pt x="2344777" y="2129802"/>
                  </a:lnTo>
                  <a:lnTo>
                    <a:pt x="2323816" y="2169603"/>
                  </a:lnTo>
                  <a:lnTo>
                    <a:pt x="2301638" y="2208751"/>
                  </a:lnTo>
                  <a:lnTo>
                    <a:pt x="2278276" y="2247192"/>
                  </a:lnTo>
                  <a:lnTo>
                    <a:pt x="2253740" y="2284906"/>
                  </a:lnTo>
                  <a:lnTo>
                    <a:pt x="2228064" y="2321842"/>
                  </a:lnTo>
                  <a:lnTo>
                    <a:pt x="2201262" y="2357981"/>
                  </a:lnTo>
                  <a:lnTo>
                    <a:pt x="2173370" y="2393273"/>
                  </a:lnTo>
                  <a:lnTo>
                    <a:pt x="2144401" y="2427701"/>
                  </a:lnTo>
                  <a:lnTo>
                    <a:pt x="2114397" y="2461216"/>
                  </a:lnTo>
                  <a:lnTo>
                    <a:pt x="2083373" y="2493803"/>
                  </a:lnTo>
                  <a:lnTo>
                    <a:pt x="2051370" y="2525415"/>
                  </a:lnTo>
                  <a:lnTo>
                    <a:pt x="2018405" y="2556038"/>
                  </a:lnTo>
                  <a:lnTo>
                    <a:pt x="1984525" y="2585628"/>
                  </a:lnTo>
                  <a:lnTo>
                    <a:pt x="1949744" y="2614171"/>
                  </a:lnTo>
                  <a:lnTo>
                    <a:pt x="1914113" y="2641628"/>
                  </a:lnTo>
                  <a:lnTo>
                    <a:pt x="1877647" y="2667985"/>
                  </a:lnTo>
                  <a:lnTo>
                    <a:pt x="1840399" y="2693206"/>
                  </a:lnTo>
                  <a:lnTo>
                    <a:pt x="1802386" y="2717277"/>
                  </a:lnTo>
                  <a:lnTo>
                    <a:pt x="1763662" y="2740166"/>
                  </a:lnTo>
                  <a:lnTo>
                    <a:pt x="1724244" y="2761861"/>
                  </a:lnTo>
                  <a:lnTo>
                    <a:pt x="1684189" y="2782332"/>
                  </a:lnTo>
                  <a:lnTo>
                    <a:pt x="1643515" y="2801570"/>
                  </a:lnTo>
                  <a:lnTo>
                    <a:pt x="1602280" y="2819546"/>
                  </a:lnTo>
                  <a:lnTo>
                    <a:pt x="1560503" y="2836253"/>
                  </a:lnTo>
                  <a:lnTo>
                    <a:pt x="1518243" y="2851667"/>
                  </a:lnTo>
                  <a:lnTo>
                    <a:pt x="1475520" y="2865780"/>
                  </a:lnTo>
                  <a:lnTo>
                    <a:pt x="1432395" y="2878574"/>
                  </a:lnTo>
                  <a:lnTo>
                    <a:pt x="1388887" y="2890041"/>
                  </a:lnTo>
                  <a:lnTo>
                    <a:pt x="1345058" y="2900166"/>
                  </a:lnTo>
                  <a:lnTo>
                    <a:pt x="1300929" y="2908944"/>
                  </a:lnTo>
                  <a:lnTo>
                    <a:pt x="1256562" y="2916362"/>
                  </a:lnTo>
                  <a:lnTo>
                    <a:pt x="1211978" y="2922418"/>
                  </a:lnTo>
                  <a:lnTo>
                    <a:pt x="1167239" y="2927101"/>
                  </a:lnTo>
                  <a:lnTo>
                    <a:pt x="1122367" y="2930411"/>
                  </a:lnTo>
                  <a:lnTo>
                    <a:pt x="1077426" y="2932343"/>
                  </a:lnTo>
                  <a:lnTo>
                    <a:pt x="1054933" y="2932791"/>
                  </a:lnTo>
                  <a:lnTo>
                    <a:pt x="1032435" y="2932895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35954" y="3769625"/>
              <a:ext cx="948055" cy="2073910"/>
            </a:xfrm>
            <a:custGeom>
              <a:avLst/>
              <a:gdLst/>
              <a:ahLst/>
              <a:cxnLst/>
              <a:rect l="l" t="t" r="r" b="b"/>
              <a:pathLst>
                <a:path w="948055" h="2073910">
                  <a:moveTo>
                    <a:pt x="429513" y="2073875"/>
                  </a:moveTo>
                  <a:lnTo>
                    <a:pt x="392050" y="2035006"/>
                  </a:lnTo>
                  <a:lnTo>
                    <a:pt x="356041" y="1994783"/>
                  </a:lnTo>
                  <a:lnTo>
                    <a:pt x="321537" y="1953262"/>
                  </a:lnTo>
                  <a:lnTo>
                    <a:pt x="288586" y="1910501"/>
                  </a:lnTo>
                  <a:lnTo>
                    <a:pt x="257231" y="1866556"/>
                  </a:lnTo>
                  <a:lnTo>
                    <a:pt x="227514" y="1821485"/>
                  </a:lnTo>
                  <a:lnTo>
                    <a:pt x="199476" y="1775350"/>
                  </a:lnTo>
                  <a:lnTo>
                    <a:pt x="173156" y="1728217"/>
                  </a:lnTo>
                  <a:lnTo>
                    <a:pt x="148589" y="1680148"/>
                  </a:lnTo>
                  <a:lnTo>
                    <a:pt x="125807" y="1631204"/>
                  </a:lnTo>
                  <a:lnTo>
                    <a:pt x="104841" y="1581454"/>
                  </a:lnTo>
                  <a:lnTo>
                    <a:pt x="85722" y="1530970"/>
                  </a:lnTo>
                  <a:lnTo>
                    <a:pt x="68474" y="1479815"/>
                  </a:lnTo>
                  <a:lnTo>
                    <a:pt x="53120" y="1428058"/>
                  </a:lnTo>
                  <a:lnTo>
                    <a:pt x="39681" y="1375771"/>
                  </a:lnTo>
                  <a:lnTo>
                    <a:pt x="28177" y="1323027"/>
                  </a:lnTo>
                  <a:lnTo>
                    <a:pt x="18622" y="1269896"/>
                  </a:lnTo>
                  <a:lnTo>
                    <a:pt x="11028" y="1216446"/>
                  </a:lnTo>
                  <a:lnTo>
                    <a:pt x="5407" y="1162753"/>
                  </a:lnTo>
                  <a:lnTo>
                    <a:pt x="1766" y="1108892"/>
                  </a:lnTo>
                  <a:lnTo>
                    <a:pt x="110" y="1054934"/>
                  </a:lnTo>
                  <a:lnTo>
                    <a:pt x="0" y="1036937"/>
                  </a:lnTo>
                  <a:lnTo>
                    <a:pt x="110" y="1018940"/>
                  </a:lnTo>
                  <a:lnTo>
                    <a:pt x="1766" y="964982"/>
                  </a:lnTo>
                  <a:lnTo>
                    <a:pt x="5407" y="911121"/>
                  </a:lnTo>
                  <a:lnTo>
                    <a:pt x="11028" y="857428"/>
                  </a:lnTo>
                  <a:lnTo>
                    <a:pt x="18622" y="803978"/>
                  </a:lnTo>
                  <a:lnTo>
                    <a:pt x="28177" y="750847"/>
                  </a:lnTo>
                  <a:lnTo>
                    <a:pt x="39681" y="698103"/>
                  </a:lnTo>
                  <a:lnTo>
                    <a:pt x="53120" y="645816"/>
                  </a:lnTo>
                  <a:lnTo>
                    <a:pt x="68474" y="594059"/>
                  </a:lnTo>
                  <a:lnTo>
                    <a:pt x="85722" y="542904"/>
                  </a:lnTo>
                  <a:lnTo>
                    <a:pt x="104841" y="492420"/>
                  </a:lnTo>
                  <a:lnTo>
                    <a:pt x="125807" y="442670"/>
                  </a:lnTo>
                  <a:lnTo>
                    <a:pt x="148589" y="393726"/>
                  </a:lnTo>
                  <a:lnTo>
                    <a:pt x="173156" y="345657"/>
                  </a:lnTo>
                  <a:lnTo>
                    <a:pt x="199476" y="298524"/>
                  </a:lnTo>
                  <a:lnTo>
                    <a:pt x="227514" y="252389"/>
                  </a:lnTo>
                  <a:lnTo>
                    <a:pt x="257231" y="207318"/>
                  </a:lnTo>
                  <a:lnTo>
                    <a:pt x="288586" y="163373"/>
                  </a:lnTo>
                  <a:lnTo>
                    <a:pt x="321537" y="120612"/>
                  </a:lnTo>
                  <a:lnTo>
                    <a:pt x="356041" y="79091"/>
                  </a:lnTo>
                  <a:lnTo>
                    <a:pt x="392050" y="38868"/>
                  </a:lnTo>
                  <a:lnTo>
                    <a:pt x="429513" y="0"/>
                  </a:lnTo>
                  <a:lnTo>
                    <a:pt x="947982" y="518468"/>
                  </a:lnTo>
                  <a:lnTo>
                    <a:pt x="935410" y="531352"/>
                  </a:lnTo>
                  <a:lnTo>
                    <a:pt x="923166" y="544533"/>
                  </a:lnTo>
                  <a:lnTo>
                    <a:pt x="888411" y="585838"/>
                  </a:lnTo>
                  <a:lnTo>
                    <a:pt x="856796" y="629579"/>
                  </a:lnTo>
                  <a:lnTo>
                    <a:pt x="828483" y="675527"/>
                  </a:lnTo>
                  <a:lnTo>
                    <a:pt x="803622" y="723443"/>
                  </a:lnTo>
                  <a:lnTo>
                    <a:pt x="782354" y="773058"/>
                  </a:lnTo>
                  <a:lnTo>
                    <a:pt x="764798" y="824093"/>
                  </a:lnTo>
                  <a:lnTo>
                    <a:pt x="751042" y="876281"/>
                  </a:lnTo>
                  <a:lnTo>
                    <a:pt x="741161" y="929351"/>
                  </a:lnTo>
                  <a:lnTo>
                    <a:pt x="735211" y="983003"/>
                  </a:lnTo>
                  <a:lnTo>
                    <a:pt x="733225" y="1036937"/>
                  </a:lnTo>
                  <a:lnTo>
                    <a:pt x="733446" y="1054937"/>
                  </a:lnTo>
                  <a:lnTo>
                    <a:pt x="736756" y="1108806"/>
                  </a:lnTo>
                  <a:lnTo>
                    <a:pt x="744019" y="1162286"/>
                  </a:lnTo>
                  <a:lnTo>
                    <a:pt x="755198" y="1215097"/>
                  </a:lnTo>
                  <a:lnTo>
                    <a:pt x="770234" y="1266942"/>
                  </a:lnTo>
                  <a:lnTo>
                    <a:pt x="789039" y="1317530"/>
                  </a:lnTo>
                  <a:lnTo>
                    <a:pt x="811513" y="1366599"/>
                  </a:lnTo>
                  <a:lnTo>
                    <a:pt x="837542" y="1413891"/>
                  </a:lnTo>
                  <a:lnTo>
                    <a:pt x="866979" y="1459139"/>
                  </a:lnTo>
                  <a:lnTo>
                    <a:pt x="899660" y="1502091"/>
                  </a:lnTo>
                  <a:lnTo>
                    <a:pt x="935410" y="1542522"/>
                  </a:lnTo>
                  <a:lnTo>
                    <a:pt x="947982" y="1555406"/>
                  </a:lnTo>
                  <a:lnTo>
                    <a:pt x="429513" y="2073875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65467" y="3340112"/>
              <a:ext cx="1036955" cy="948055"/>
            </a:xfrm>
            <a:custGeom>
              <a:avLst/>
              <a:gdLst/>
              <a:ahLst/>
              <a:cxnLst/>
              <a:rect l="l" t="t" r="r" b="b"/>
              <a:pathLst>
                <a:path w="1036954" h="948054">
                  <a:moveTo>
                    <a:pt x="518468" y="947982"/>
                  </a:moveTo>
                  <a:lnTo>
                    <a:pt x="0" y="429513"/>
                  </a:lnTo>
                  <a:lnTo>
                    <a:pt x="25764" y="404373"/>
                  </a:lnTo>
                  <a:lnTo>
                    <a:pt x="52121" y="379888"/>
                  </a:lnTo>
                  <a:lnTo>
                    <a:pt x="106616" y="332880"/>
                  </a:lnTo>
                  <a:lnTo>
                    <a:pt x="163350" y="288602"/>
                  </a:lnTo>
                  <a:lnTo>
                    <a:pt x="222190" y="247162"/>
                  </a:lnTo>
                  <a:lnTo>
                    <a:pt x="282991" y="208656"/>
                  </a:lnTo>
                  <a:lnTo>
                    <a:pt x="345608" y="173182"/>
                  </a:lnTo>
                  <a:lnTo>
                    <a:pt x="409890" y="140821"/>
                  </a:lnTo>
                  <a:lnTo>
                    <a:pt x="475683" y="111654"/>
                  </a:lnTo>
                  <a:lnTo>
                    <a:pt x="542827" y="85749"/>
                  </a:lnTo>
                  <a:lnTo>
                    <a:pt x="611161" y="63171"/>
                  </a:lnTo>
                  <a:lnTo>
                    <a:pt x="680521" y="43971"/>
                  </a:lnTo>
                  <a:lnTo>
                    <a:pt x="750739" y="28198"/>
                  </a:lnTo>
                  <a:lnTo>
                    <a:pt x="821646" y="15888"/>
                  </a:lnTo>
                  <a:lnTo>
                    <a:pt x="893072" y="7074"/>
                  </a:lnTo>
                  <a:lnTo>
                    <a:pt x="964844" y="1772"/>
                  </a:lnTo>
                  <a:lnTo>
                    <a:pt x="1036790" y="0"/>
                  </a:lnTo>
                  <a:lnTo>
                    <a:pt x="1036864" y="733225"/>
                  </a:lnTo>
                  <a:lnTo>
                    <a:pt x="1000847" y="734109"/>
                  </a:lnTo>
                  <a:lnTo>
                    <a:pt x="965004" y="736754"/>
                  </a:lnTo>
                  <a:lnTo>
                    <a:pt x="893838" y="747325"/>
                  </a:lnTo>
                  <a:lnTo>
                    <a:pt x="824047" y="764803"/>
                  </a:lnTo>
                  <a:lnTo>
                    <a:pt x="756310" y="789053"/>
                  </a:lnTo>
                  <a:lnTo>
                    <a:pt x="691269" y="819809"/>
                  </a:lnTo>
                  <a:lnTo>
                    <a:pt x="629564" y="856806"/>
                  </a:lnTo>
                  <a:lnTo>
                    <a:pt x="571771" y="899659"/>
                  </a:lnTo>
                  <a:lnTo>
                    <a:pt x="544559" y="923137"/>
                  </a:lnTo>
                  <a:lnTo>
                    <a:pt x="518468" y="947982"/>
                  </a:lnTo>
                  <a:close/>
                </a:path>
              </a:pathLst>
            </a:custGeom>
            <a:solidFill>
              <a:srgbClr val="2D8B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809764" y="5311138"/>
            <a:ext cx="355600" cy="2978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065"/>
              </a:lnSpc>
              <a:spcBef>
                <a:spcPts val="110"/>
              </a:spcBef>
            </a:pP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9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spc="-340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900">
              <a:latin typeface="Lucida Sans Unicode"/>
              <a:cs typeface="Lucida Sans Unicode"/>
            </a:endParaRPr>
          </a:p>
          <a:p>
            <a:pPr marL="12700">
              <a:lnSpc>
                <a:spcPts val="1065"/>
              </a:lnSpc>
            </a:pPr>
            <a:r>
              <a:rPr sz="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62.5%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03459" y="4654856"/>
            <a:ext cx="385445" cy="2978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065"/>
              </a:lnSpc>
              <a:spcBef>
                <a:spcPts val="110"/>
              </a:spcBef>
            </a:pP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9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900">
              <a:latin typeface="Lucida Sans Unicode"/>
              <a:cs typeface="Lucida Sans Unicode"/>
            </a:endParaRPr>
          </a:p>
          <a:p>
            <a:pPr marL="81915">
              <a:lnSpc>
                <a:spcPts val="1065"/>
              </a:lnSpc>
            </a:pPr>
            <a:r>
              <a:rPr sz="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25%</a:t>
            </a:r>
            <a:endParaRPr sz="9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00894" y="2350890"/>
            <a:ext cx="3911600" cy="1038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b="1" spc="155" dirty="0">
                <a:solidFill>
                  <a:srgbClr val="FFFFFF"/>
                </a:solidFill>
                <a:latin typeface="Arial"/>
                <a:cs typeface="Arial"/>
              </a:rPr>
              <a:t>Univariate</a:t>
            </a:r>
            <a:r>
              <a:rPr sz="305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95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3050">
              <a:latin typeface="Arial"/>
              <a:cs typeface="Arial"/>
            </a:endParaRPr>
          </a:p>
          <a:p>
            <a:pPr marL="1172845">
              <a:lnSpc>
                <a:spcPts val="1065"/>
              </a:lnSpc>
              <a:spcBef>
                <a:spcPts val="2190"/>
              </a:spcBef>
            </a:pPr>
            <a:r>
              <a:rPr sz="90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9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900">
              <a:latin typeface="Lucida Sans Unicode"/>
              <a:cs typeface="Lucida Sans Unicode"/>
            </a:endParaRPr>
          </a:p>
          <a:p>
            <a:pPr marL="1209675">
              <a:lnSpc>
                <a:spcPts val="1065"/>
              </a:lnSpc>
            </a:pPr>
            <a:r>
              <a:rPr sz="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12.5%</a:t>
            </a:r>
            <a:endParaRPr sz="900">
              <a:latin typeface="Lucida Sans Unicode"/>
              <a:cs typeface="Lucida Sans Unicod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501289" y="4225132"/>
            <a:ext cx="1379220" cy="609600"/>
            <a:chOff x="5501289" y="4225132"/>
            <a:chExt cx="1379220" cy="609600"/>
          </a:xfrm>
        </p:grpSpPr>
        <p:sp>
          <p:nvSpPr>
            <p:cNvPr id="22" name="object 22"/>
            <p:cNvSpPr/>
            <p:nvPr/>
          </p:nvSpPr>
          <p:spPr>
            <a:xfrm>
              <a:off x="5501289" y="4439935"/>
              <a:ext cx="961390" cy="165735"/>
            </a:xfrm>
            <a:custGeom>
              <a:avLst/>
              <a:gdLst/>
              <a:ahLst/>
              <a:cxnLst/>
              <a:rect l="l" t="t" r="r" b="b"/>
              <a:pathLst>
                <a:path w="961389" h="165735">
                  <a:moveTo>
                    <a:pt x="2106" y="0"/>
                  </a:moveTo>
                  <a:lnTo>
                    <a:pt x="960833" y="13255"/>
                  </a:lnTo>
                  <a:lnTo>
                    <a:pt x="958726" y="165641"/>
                  </a:lnTo>
                  <a:lnTo>
                    <a:pt x="0" y="152385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6005" y="4301332"/>
              <a:ext cx="307931" cy="45715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496005" y="4301332"/>
              <a:ext cx="307975" cy="457200"/>
            </a:xfrm>
            <a:custGeom>
              <a:avLst/>
              <a:gdLst/>
              <a:ahLst/>
              <a:cxnLst/>
              <a:rect l="l" t="t" r="r" b="b"/>
              <a:pathLst>
                <a:path w="307975" h="457200">
                  <a:moveTo>
                    <a:pt x="6320" y="0"/>
                  </a:moveTo>
                  <a:lnTo>
                    <a:pt x="307931" y="232792"/>
                  </a:lnTo>
                  <a:lnTo>
                    <a:pt x="0" y="457156"/>
                  </a:lnTo>
                  <a:lnTo>
                    <a:pt x="6320" y="0"/>
                  </a:lnTo>
                  <a:close/>
                </a:path>
              </a:pathLst>
            </a:custGeom>
            <a:ln w="152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087451" y="2350890"/>
            <a:ext cx="3632835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b="1" spc="140" dirty="0">
                <a:solidFill>
                  <a:srgbClr val="FFFFFF"/>
                </a:solidFill>
                <a:latin typeface="Arial"/>
                <a:cs typeface="Arial"/>
              </a:rPr>
              <a:t>Bivariate</a:t>
            </a:r>
            <a:r>
              <a:rPr sz="3050" b="1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95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305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50450" y="3393621"/>
            <a:ext cx="87796" cy="8779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8063957" y="3369946"/>
            <a:ext cx="27559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7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700">
              <a:latin typeface="Lucida Sans Unicode"/>
              <a:cs typeface="Lucida Sans Unicode"/>
            </a:endParaRPr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81428" y="3393621"/>
            <a:ext cx="87796" cy="87796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8594935" y="3369946"/>
            <a:ext cx="29781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7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700">
              <a:latin typeface="Lucida Sans Unicode"/>
              <a:cs typeface="Lucida Sans Unicode"/>
            </a:endParaRPr>
          </a:p>
        </p:txBody>
      </p:sp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39843" y="3393621"/>
            <a:ext cx="87796" cy="87796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9153351" y="3369946"/>
            <a:ext cx="29908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7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700">
              <a:latin typeface="Lucida Sans Unicode"/>
              <a:cs typeface="Lucida Sans Unicode"/>
            </a:endParaRPr>
          </a:p>
        </p:txBody>
      </p:sp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595515" y="3393621"/>
            <a:ext cx="87796" cy="87796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9709022" y="3369946"/>
            <a:ext cx="30289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7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700">
              <a:latin typeface="Lucida Sans Unicode"/>
              <a:cs typeface="Lucida Sans Unicode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883642" y="3593965"/>
            <a:ext cx="2225675" cy="2225675"/>
            <a:chOff x="7883642" y="3593965"/>
            <a:chExt cx="2225675" cy="2225675"/>
          </a:xfrm>
        </p:grpSpPr>
        <p:sp>
          <p:nvSpPr>
            <p:cNvPr id="35" name="object 35"/>
            <p:cNvSpPr/>
            <p:nvPr/>
          </p:nvSpPr>
          <p:spPr>
            <a:xfrm>
              <a:off x="7885229" y="5817899"/>
              <a:ext cx="2222500" cy="0"/>
            </a:xfrm>
            <a:custGeom>
              <a:avLst/>
              <a:gdLst/>
              <a:ahLst/>
              <a:cxnLst/>
              <a:rect l="l" t="t" r="r" b="b"/>
              <a:pathLst>
                <a:path w="2222500">
                  <a:moveTo>
                    <a:pt x="0" y="0"/>
                  </a:moveTo>
                  <a:lnTo>
                    <a:pt x="2222346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885229" y="3595553"/>
              <a:ext cx="2222500" cy="1666875"/>
            </a:xfrm>
            <a:custGeom>
              <a:avLst/>
              <a:gdLst/>
              <a:ahLst/>
              <a:cxnLst/>
              <a:rect l="l" t="t" r="r" b="b"/>
              <a:pathLst>
                <a:path w="2222500" h="1666875">
                  <a:moveTo>
                    <a:pt x="0" y="1666760"/>
                  </a:moveTo>
                  <a:lnTo>
                    <a:pt x="2222346" y="1666760"/>
                  </a:lnTo>
                </a:path>
                <a:path w="2222500" h="1666875">
                  <a:moveTo>
                    <a:pt x="0" y="1111173"/>
                  </a:moveTo>
                  <a:lnTo>
                    <a:pt x="2222346" y="1111173"/>
                  </a:lnTo>
                </a:path>
                <a:path w="2222500" h="1666875">
                  <a:moveTo>
                    <a:pt x="0" y="555586"/>
                  </a:moveTo>
                  <a:lnTo>
                    <a:pt x="2222346" y="555586"/>
                  </a:lnTo>
                </a:path>
                <a:path w="2222500" h="1666875">
                  <a:moveTo>
                    <a:pt x="0" y="0"/>
                  </a:moveTo>
                  <a:lnTo>
                    <a:pt x="2222346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004319" y="5827148"/>
            <a:ext cx="27559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7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560437" y="5827148"/>
            <a:ext cx="29781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7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131614" y="5827148"/>
            <a:ext cx="29908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7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697329" y="5827148"/>
            <a:ext cx="30289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7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753063" y="5750326"/>
            <a:ext cx="8064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0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753063" y="5194740"/>
            <a:ext cx="8064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24954" y="4639153"/>
            <a:ext cx="10922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10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724954" y="4083566"/>
            <a:ext cx="109220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15</a:t>
            </a:r>
            <a:endParaRPr sz="700">
              <a:latin typeface="Lucida Sans Unicode"/>
              <a:cs typeface="Lucida Sans Unicode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702571" y="3527980"/>
            <a:ext cx="131445" cy="130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20</a:t>
            </a:r>
            <a:endParaRPr sz="700">
              <a:latin typeface="Lucida Sans Unicode"/>
              <a:cs typeface="Lucida Sans Unicode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885228" y="3595552"/>
            <a:ext cx="2222500" cy="2222500"/>
            <a:chOff x="7885228" y="3595552"/>
            <a:chExt cx="2222500" cy="2222500"/>
          </a:xfrm>
        </p:grpSpPr>
        <p:sp>
          <p:nvSpPr>
            <p:cNvPr id="47" name="object 47"/>
            <p:cNvSpPr/>
            <p:nvPr/>
          </p:nvSpPr>
          <p:spPr>
            <a:xfrm>
              <a:off x="7885228" y="4928960"/>
              <a:ext cx="513080" cy="889000"/>
            </a:xfrm>
            <a:custGeom>
              <a:avLst/>
              <a:gdLst/>
              <a:ahLst/>
              <a:cxnLst/>
              <a:rect l="l" t="t" r="r" b="b"/>
              <a:pathLst>
                <a:path w="513079" h="889000">
                  <a:moveTo>
                    <a:pt x="512849" y="888938"/>
                  </a:moveTo>
                  <a:lnTo>
                    <a:pt x="0" y="888938"/>
                  </a:lnTo>
                  <a:lnTo>
                    <a:pt x="0" y="35587"/>
                  </a:lnTo>
                  <a:lnTo>
                    <a:pt x="30353" y="1041"/>
                  </a:lnTo>
                  <a:lnTo>
                    <a:pt x="35587" y="0"/>
                  </a:lnTo>
                  <a:lnTo>
                    <a:pt x="477261" y="0"/>
                  </a:lnTo>
                  <a:lnTo>
                    <a:pt x="511808" y="30353"/>
                  </a:lnTo>
                  <a:lnTo>
                    <a:pt x="512849" y="35587"/>
                  </a:lnTo>
                  <a:lnTo>
                    <a:pt x="512849" y="888938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455061" y="4484491"/>
              <a:ext cx="513080" cy="1333500"/>
            </a:xfrm>
            <a:custGeom>
              <a:avLst/>
              <a:gdLst/>
              <a:ahLst/>
              <a:cxnLst/>
              <a:rect l="l" t="t" r="r" b="b"/>
              <a:pathLst>
                <a:path w="513079" h="1333500">
                  <a:moveTo>
                    <a:pt x="512849" y="1333407"/>
                  </a:moveTo>
                  <a:lnTo>
                    <a:pt x="0" y="1333407"/>
                  </a:lnTo>
                  <a:lnTo>
                    <a:pt x="0" y="35587"/>
                  </a:lnTo>
                  <a:lnTo>
                    <a:pt x="30353" y="1040"/>
                  </a:lnTo>
                  <a:lnTo>
                    <a:pt x="35587" y="0"/>
                  </a:lnTo>
                  <a:lnTo>
                    <a:pt x="477261" y="0"/>
                  </a:lnTo>
                  <a:lnTo>
                    <a:pt x="511808" y="30353"/>
                  </a:lnTo>
                  <a:lnTo>
                    <a:pt x="512849" y="35587"/>
                  </a:lnTo>
                  <a:lnTo>
                    <a:pt x="512849" y="1333407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024893" y="4040021"/>
              <a:ext cx="513080" cy="1778000"/>
            </a:xfrm>
            <a:custGeom>
              <a:avLst/>
              <a:gdLst/>
              <a:ahLst/>
              <a:cxnLst/>
              <a:rect l="l" t="t" r="r" b="b"/>
              <a:pathLst>
                <a:path w="513079" h="1778000">
                  <a:moveTo>
                    <a:pt x="512849" y="1777877"/>
                  </a:moveTo>
                  <a:lnTo>
                    <a:pt x="0" y="1777877"/>
                  </a:lnTo>
                  <a:lnTo>
                    <a:pt x="0" y="35587"/>
                  </a:lnTo>
                  <a:lnTo>
                    <a:pt x="30353" y="1040"/>
                  </a:lnTo>
                  <a:lnTo>
                    <a:pt x="35587" y="0"/>
                  </a:lnTo>
                  <a:lnTo>
                    <a:pt x="477261" y="0"/>
                  </a:lnTo>
                  <a:lnTo>
                    <a:pt x="511807" y="30353"/>
                  </a:lnTo>
                  <a:lnTo>
                    <a:pt x="512849" y="35587"/>
                  </a:lnTo>
                  <a:lnTo>
                    <a:pt x="512849" y="1777877"/>
                  </a:lnTo>
                  <a:close/>
                </a:path>
              </a:pathLst>
            </a:custGeom>
            <a:solidFill>
              <a:srgbClr val="2D8B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594726" y="3595552"/>
              <a:ext cx="513080" cy="2222500"/>
            </a:xfrm>
            <a:custGeom>
              <a:avLst/>
              <a:gdLst/>
              <a:ahLst/>
              <a:cxnLst/>
              <a:rect l="l" t="t" r="r" b="b"/>
              <a:pathLst>
                <a:path w="513079" h="2222500">
                  <a:moveTo>
                    <a:pt x="512849" y="2222346"/>
                  </a:moveTo>
                  <a:lnTo>
                    <a:pt x="0" y="2222346"/>
                  </a:lnTo>
                  <a:lnTo>
                    <a:pt x="0" y="35587"/>
                  </a:lnTo>
                  <a:lnTo>
                    <a:pt x="30353" y="1041"/>
                  </a:lnTo>
                  <a:lnTo>
                    <a:pt x="35587" y="0"/>
                  </a:lnTo>
                  <a:lnTo>
                    <a:pt x="477261" y="0"/>
                  </a:lnTo>
                  <a:lnTo>
                    <a:pt x="511808" y="30353"/>
                  </a:lnTo>
                  <a:lnTo>
                    <a:pt x="512849" y="35587"/>
                  </a:lnTo>
                  <a:lnTo>
                    <a:pt x="512849" y="2222346"/>
                  </a:lnTo>
                  <a:close/>
                </a:path>
              </a:pathLst>
            </a:custGeom>
            <a:solidFill>
              <a:srgbClr val="2E5E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10943216" y="4215607"/>
            <a:ext cx="1379220" cy="609600"/>
            <a:chOff x="10943216" y="4215607"/>
            <a:chExt cx="1379220" cy="609600"/>
          </a:xfrm>
        </p:grpSpPr>
        <p:sp>
          <p:nvSpPr>
            <p:cNvPr id="52" name="object 52"/>
            <p:cNvSpPr/>
            <p:nvPr/>
          </p:nvSpPr>
          <p:spPr>
            <a:xfrm>
              <a:off x="10943216" y="4430410"/>
              <a:ext cx="961390" cy="165735"/>
            </a:xfrm>
            <a:custGeom>
              <a:avLst/>
              <a:gdLst/>
              <a:ahLst/>
              <a:cxnLst/>
              <a:rect l="l" t="t" r="r" b="b"/>
              <a:pathLst>
                <a:path w="961390" h="165735">
                  <a:moveTo>
                    <a:pt x="2106" y="0"/>
                  </a:moveTo>
                  <a:lnTo>
                    <a:pt x="960833" y="13255"/>
                  </a:lnTo>
                  <a:lnTo>
                    <a:pt x="958726" y="165641"/>
                  </a:lnTo>
                  <a:lnTo>
                    <a:pt x="0" y="152385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37932" y="4291807"/>
              <a:ext cx="307931" cy="45715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1937932" y="4291807"/>
              <a:ext cx="307975" cy="457200"/>
            </a:xfrm>
            <a:custGeom>
              <a:avLst/>
              <a:gdLst/>
              <a:ahLst/>
              <a:cxnLst/>
              <a:rect l="l" t="t" r="r" b="b"/>
              <a:pathLst>
                <a:path w="307975" h="457200">
                  <a:moveTo>
                    <a:pt x="6320" y="0"/>
                  </a:moveTo>
                  <a:lnTo>
                    <a:pt x="307931" y="232792"/>
                  </a:lnTo>
                  <a:lnTo>
                    <a:pt x="0" y="457156"/>
                  </a:lnTo>
                  <a:lnTo>
                    <a:pt x="6320" y="0"/>
                  </a:lnTo>
                  <a:close/>
                </a:path>
              </a:pathLst>
            </a:custGeom>
            <a:ln w="152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2288418" y="2350890"/>
            <a:ext cx="4265295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b="1" spc="175" dirty="0">
                <a:solidFill>
                  <a:srgbClr val="FFFFFF"/>
                </a:solidFill>
                <a:latin typeface="Arial"/>
                <a:cs typeface="Arial"/>
              </a:rPr>
              <a:t>Multivariate</a:t>
            </a:r>
            <a:r>
              <a:rPr sz="3050" b="1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95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3050">
              <a:latin typeface="Arial"/>
              <a:cs typeface="Arial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594371" y="3364406"/>
            <a:ext cx="94044" cy="94044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13719799" y="3341420"/>
            <a:ext cx="360045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dirty="0">
                <a:solidFill>
                  <a:srgbClr val="FFFFFF"/>
                </a:solidFill>
                <a:latin typeface="Lucida Sans Unicode"/>
                <a:cs typeface="Lucida Sans Unicode"/>
              </a:rPr>
              <a:t>Series</a:t>
            </a:r>
            <a:r>
              <a:rPr sz="7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5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750">
              <a:latin typeface="Lucida Sans Unicode"/>
              <a:cs typeface="Lucida Sans Unicode"/>
            </a:endParaRPr>
          </a:p>
        </p:txBody>
      </p:sp>
      <p:pic>
        <p:nvPicPr>
          <p:cNvPr id="58" name="object 5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232661" y="3364406"/>
            <a:ext cx="94044" cy="94044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14358091" y="3341420"/>
            <a:ext cx="384175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dirty="0">
                <a:solidFill>
                  <a:srgbClr val="FFFFFF"/>
                </a:solidFill>
                <a:latin typeface="Lucida Sans Unicode"/>
                <a:cs typeface="Lucida Sans Unicode"/>
              </a:rPr>
              <a:t>Series</a:t>
            </a:r>
            <a:r>
              <a:rPr sz="7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750">
              <a:latin typeface="Lucida Sans Unicode"/>
              <a:cs typeface="Lucida Sans Unicode"/>
            </a:endParaRPr>
          </a:p>
        </p:txBody>
      </p:sp>
      <p:pic>
        <p:nvPicPr>
          <p:cNvPr id="60" name="object 6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900341" y="3364406"/>
            <a:ext cx="94044" cy="94044"/>
          </a:xfrm>
          <a:prstGeom prst="rect">
            <a:avLst/>
          </a:prstGeom>
        </p:spPr>
      </p:pic>
      <p:sp>
        <p:nvSpPr>
          <p:cNvPr id="61" name="object 61"/>
          <p:cNvSpPr txBox="1"/>
          <p:nvPr/>
        </p:nvSpPr>
        <p:spPr>
          <a:xfrm>
            <a:off x="15025771" y="3341420"/>
            <a:ext cx="385445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dirty="0">
                <a:solidFill>
                  <a:srgbClr val="FFFFFF"/>
                </a:solidFill>
                <a:latin typeface="Lucida Sans Unicode"/>
                <a:cs typeface="Lucida Sans Unicode"/>
              </a:rPr>
              <a:t>Series</a:t>
            </a:r>
            <a:r>
              <a:rPr sz="7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3326775" y="3580709"/>
            <a:ext cx="2380615" cy="0"/>
          </a:xfrm>
          <a:custGeom>
            <a:avLst/>
            <a:gdLst/>
            <a:ahLst/>
            <a:cxnLst/>
            <a:rect l="l" t="t" r="r" b="b"/>
            <a:pathLst>
              <a:path w="2380615">
                <a:moveTo>
                  <a:pt x="0" y="0"/>
                </a:moveTo>
                <a:lnTo>
                  <a:pt x="2380511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13326775" y="3848359"/>
            <a:ext cx="2380615" cy="2117725"/>
            <a:chOff x="13326775" y="3848359"/>
            <a:chExt cx="2380615" cy="2117725"/>
          </a:xfrm>
        </p:grpSpPr>
        <p:sp>
          <p:nvSpPr>
            <p:cNvPr id="64" name="object 64"/>
            <p:cNvSpPr/>
            <p:nvPr/>
          </p:nvSpPr>
          <p:spPr>
            <a:xfrm>
              <a:off x="13326775" y="5961220"/>
              <a:ext cx="2380615" cy="0"/>
            </a:xfrm>
            <a:custGeom>
              <a:avLst/>
              <a:gdLst/>
              <a:ahLst/>
              <a:cxnLst/>
              <a:rect l="l" t="t" r="r" b="b"/>
              <a:pathLst>
                <a:path w="2380615">
                  <a:moveTo>
                    <a:pt x="0" y="0"/>
                  </a:moveTo>
                  <a:lnTo>
                    <a:pt x="238051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3326775" y="3920782"/>
              <a:ext cx="2380615" cy="1700530"/>
            </a:xfrm>
            <a:custGeom>
              <a:avLst/>
              <a:gdLst/>
              <a:ahLst/>
              <a:cxnLst/>
              <a:rect l="l" t="t" r="r" b="b"/>
              <a:pathLst>
                <a:path w="2380615" h="1700529">
                  <a:moveTo>
                    <a:pt x="0" y="1700365"/>
                  </a:moveTo>
                  <a:lnTo>
                    <a:pt x="2380511" y="1700365"/>
                  </a:lnTo>
                </a:path>
                <a:path w="2380615" h="1700529">
                  <a:moveTo>
                    <a:pt x="0" y="1360292"/>
                  </a:moveTo>
                  <a:lnTo>
                    <a:pt x="2380511" y="1360292"/>
                  </a:lnTo>
                </a:path>
                <a:path w="2380615" h="1700529">
                  <a:moveTo>
                    <a:pt x="0" y="1020219"/>
                  </a:moveTo>
                  <a:lnTo>
                    <a:pt x="2380511" y="1020219"/>
                  </a:lnTo>
                </a:path>
                <a:path w="2380615" h="1700529">
                  <a:moveTo>
                    <a:pt x="0" y="680146"/>
                  </a:moveTo>
                  <a:lnTo>
                    <a:pt x="2380511" y="680146"/>
                  </a:lnTo>
                </a:path>
                <a:path w="2380615" h="1700529">
                  <a:moveTo>
                    <a:pt x="0" y="340073"/>
                  </a:moveTo>
                  <a:lnTo>
                    <a:pt x="2380511" y="340073"/>
                  </a:lnTo>
                </a:path>
                <a:path w="2380615" h="1700529">
                  <a:moveTo>
                    <a:pt x="0" y="0"/>
                  </a:moveTo>
                  <a:lnTo>
                    <a:pt x="2380511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3564826" y="3852768"/>
              <a:ext cx="1905000" cy="1905000"/>
            </a:xfrm>
            <a:custGeom>
              <a:avLst/>
              <a:gdLst/>
              <a:ahLst/>
              <a:cxnLst/>
              <a:rect l="l" t="t" r="r" b="b"/>
              <a:pathLst>
                <a:path w="1905000" h="1905000">
                  <a:moveTo>
                    <a:pt x="0" y="1904408"/>
                  </a:moveTo>
                  <a:lnTo>
                    <a:pt x="0" y="1598343"/>
                  </a:lnTo>
                  <a:lnTo>
                    <a:pt x="476102" y="1326284"/>
                  </a:lnTo>
                  <a:lnTo>
                    <a:pt x="952204" y="697149"/>
                  </a:lnTo>
                  <a:lnTo>
                    <a:pt x="1428306" y="663142"/>
                  </a:lnTo>
                  <a:lnTo>
                    <a:pt x="1904409" y="0"/>
                  </a:lnTo>
                  <a:lnTo>
                    <a:pt x="1904409" y="714153"/>
                  </a:lnTo>
                  <a:lnTo>
                    <a:pt x="1428306" y="1343288"/>
                  </a:lnTo>
                  <a:lnTo>
                    <a:pt x="952204" y="1122240"/>
                  </a:lnTo>
                  <a:lnTo>
                    <a:pt x="476102" y="1836394"/>
                  </a:lnTo>
                  <a:lnTo>
                    <a:pt x="0" y="1904408"/>
                  </a:lnTo>
                  <a:close/>
                </a:path>
              </a:pathLst>
            </a:custGeom>
            <a:solidFill>
              <a:srgbClr val="2D8BB9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3564826" y="4566921"/>
              <a:ext cx="1905000" cy="1394460"/>
            </a:xfrm>
            <a:custGeom>
              <a:avLst/>
              <a:gdLst/>
              <a:ahLst/>
              <a:cxnLst/>
              <a:rect l="l" t="t" r="r" b="b"/>
              <a:pathLst>
                <a:path w="1905000" h="1394460">
                  <a:moveTo>
                    <a:pt x="0" y="1394299"/>
                  </a:moveTo>
                  <a:lnTo>
                    <a:pt x="0" y="1190255"/>
                  </a:lnTo>
                  <a:lnTo>
                    <a:pt x="476102" y="1122241"/>
                  </a:lnTo>
                  <a:lnTo>
                    <a:pt x="952204" y="408087"/>
                  </a:lnTo>
                  <a:lnTo>
                    <a:pt x="1428306" y="629135"/>
                  </a:lnTo>
                  <a:lnTo>
                    <a:pt x="1904409" y="0"/>
                  </a:lnTo>
                  <a:lnTo>
                    <a:pt x="1904409" y="850182"/>
                  </a:lnTo>
                  <a:lnTo>
                    <a:pt x="1428306" y="884189"/>
                  </a:lnTo>
                  <a:lnTo>
                    <a:pt x="952204" y="748160"/>
                  </a:lnTo>
                  <a:lnTo>
                    <a:pt x="476102" y="1190255"/>
                  </a:lnTo>
                  <a:lnTo>
                    <a:pt x="0" y="1394299"/>
                  </a:lnTo>
                  <a:close/>
                </a:path>
              </a:pathLst>
            </a:custGeom>
            <a:solidFill>
              <a:srgbClr val="40B8D5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3564826" y="5315082"/>
              <a:ext cx="1905000" cy="646430"/>
            </a:xfrm>
            <a:custGeom>
              <a:avLst/>
              <a:gdLst/>
              <a:ahLst/>
              <a:cxnLst/>
              <a:rect l="l" t="t" r="r" b="b"/>
              <a:pathLst>
                <a:path w="1905000" h="646429">
                  <a:moveTo>
                    <a:pt x="1904409" y="646138"/>
                  </a:moveTo>
                  <a:lnTo>
                    <a:pt x="0" y="646138"/>
                  </a:lnTo>
                  <a:lnTo>
                    <a:pt x="476102" y="442094"/>
                  </a:lnTo>
                  <a:lnTo>
                    <a:pt x="952204" y="0"/>
                  </a:lnTo>
                  <a:lnTo>
                    <a:pt x="1428306" y="136029"/>
                  </a:lnTo>
                  <a:lnTo>
                    <a:pt x="1904409" y="102021"/>
                  </a:lnTo>
                  <a:lnTo>
                    <a:pt x="1904409" y="646138"/>
                  </a:lnTo>
                  <a:close/>
                </a:path>
              </a:pathLst>
            </a:custGeom>
            <a:solidFill>
              <a:srgbClr val="6BE4E7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3564826" y="3852768"/>
              <a:ext cx="1905000" cy="1598930"/>
            </a:xfrm>
            <a:custGeom>
              <a:avLst/>
              <a:gdLst/>
              <a:ahLst/>
              <a:cxnLst/>
              <a:rect l="l" t="t" r="r" b="b"/>
              <a:pathLst>
                <a:path w="1905000" h="1598929">
                  <a:moveTo>
                    <a:pt x="0" y="1598343"/>
                  </a:moveTo>
                  <a:lnTo>
                    <a:pt x="0" y="1598343"/>
                  </a:lnTo>
                  <a:lnTo>
                    <a:pt x="476102" y="1326284"/>
                  </a:lnTo>
                  <a:lnTo>
                    <a:pt x="952204" y="697149"/>
                  </a:lnTo>
                  <a:lnTo>
                    <a:pt x="1428306" y="663142"/>
                  </a:lnTo>
                  <a:lnTo>
                    <a:pt x="1904409" y="0"/>
                  </a:lnTo>
                </a:path>
              </a:pathLst>
            </a:custGeom>
            <a:ln w="8816">
              <a:solidFill>
                <a:srgbClr val="2D8B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3564826" y="4566921"/>
              <a:ext cx="1905000" cy="1190625"/>
            </a:xfrm>
            <a:custGeom>
              <a:avLst/>
              <a:gdLst/>
              <a:ahLst/>
              <a:cxnLst/>
              <a:rect l="l" t="t" r="r" b="b"/>
              <a:pathLst>
                <a:path w="1905000" h="1190625">
                  <a:moveTo>
                    <a:pt x="0" y="1190255"/>
                  </a:moveTo>
                  <a:lnTo>
                    <a:pt x="476102" y="1122241"/>
                  </a:lnTo>
                  <a:lnTo>
                    <a:pt x="952204" y="408087"/>
                  </a:lnTo>
                  <a:lnTo>
                    <a:pt x="1428306" y="629135"/>
                  </a:lnTo>
                  <a:lnTo>
                    <a:pt x="1904409" y="0"/>
                  </a:lnTo>
                </a:path>
              </a:pathLst>
            </a:custGeom>
            <a:ln w="8816">
              <a:solidFill>
                <a:srgbClr val="40B8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3564826" y="5315082"/>
              <a:ext cx="1905000" cy="646430"/>
            </a:xfrm>
            <a:custGeom>
              <a:avLst/>
              <a:gdLst/>
              <a:ahLst/>
              <a:cxnLst/>
              <a:rect l="l" t="t" r="r" b="b"/>
              <a:pathLst>
                <a:path w="1905000" h="646429">
                  <a:moveTo>
                    <a:pt x="0" y="646138"/>
                  </a:moveTo>
                  <a:lnTo>
                    <a:pt x="476102" y="442094"/>
                  </a:lnTo>
                  <a:lnTo>
                    <a:pt x="952204" y="0"/>
                  </a:lnTo>
                  <a:lnTo>
                    <a:pt x="1428306" y="136029"/>
                  </a:lnTo>
                  <a:lnTo>
                    <a:pt x="1904409" y="102021"/>
                  </a:lnTo>
                </a:path>
              </a:pathLst>
            </a:custGeom>
            <a:ln w="8816">
              <a:solidFill>
                <a:srgbClr val="6BE4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13418622" y="5972032"/>
            <a:ext cx="293370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7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5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3880034" y="5972032"/>
            <a:ext cx="317500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7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4357576" y="5972032"/>
            <a:ext cx="318770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7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4829268" y="5972032"/>
            <a:ext cx="322580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7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5306839" y="5972032"/>
            <a:ext cx="322580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7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3186108" y="5889742"/>
            <a:ext cx="84455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0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3132021" y="5549669"/>
            <a:ext cx="139065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20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3126956" y="5209596"/>
            <a:ext cx="144145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40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3126400" y="4869523"/>
            <a:ext cx="144780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60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3096940" y="4189377"/>
            <a:ext cx="173990" cy="478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100</a:t>
            </a:r>
            <a:endParaRPr sz="7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750">
              <a:latin typeface="Lucida Sans Unicode"/>
              <a:cs typeface="Lucida Sans Unicode"/>
            </a:endParaRPr>
          </a:p>
          <a:p>
            <a:pPr marL="41910">
              <a:lnSpc>
                <a:spcPct val="100000"/>
              </a:lnSpc>
            </a:pPr>
            <a:r>
              <a:rPr sz="7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80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3101913" y="3849304"/>
            <a:ext cx="168910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120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3096848" y="3509231"/>
            <a:ext cx="173990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140</a:t>
            </a:r>
            <a:endParaRPr sz="750">
              <a:latin typeface="Lucida Sans Unicode"/>
              <a:cs typeface="Lucida Sans Unicode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13579233" y="6513712"/>
            <a:ext cx="1590040" cy="1479550"/>
            <a:chOff x="13579233" y="6513712"/>
            <a:chExt cx="1590040" cy="1479550"/>
          </a:xfrm>
        </p:grpSpPr>
        <p:sp>
          <p:nvSpPr>
            <p:cNvPr id="85" name="object 85"/>
            <p:cNvSpPr/>
            <p:nvPr/>
          </p:nvSpPr>
          <p:spPr>
            <a:xfrm>
              <a:off x="13655433" y="6589912"/>
              <a:ext cx="1437640" cy="1216025"/>
            </a:xfrm>
            <a:custGeom>
              <a:avLst/>
              <a:gdLst/>
              <a:ahLst/>
              <a:cxnLst/>
              <a:rect l="l" t="t" r="r" b="b"/>
              <a:pathLst>
                <a:path w="1437640" h="1216025">
                  <a:moveTo>
                    <a:pt x="1437163" y="0"/>
                  </a:moveTo>
                  <a:lnTo>
                    <a:pt x="1409758" y="44634"/>
                  </a:lnTo>
                  <a:lnTo>
                    <a:pt x="1381790" y="88585"/>
                  </a:lnTo>
                  <a:lnTo>
                    <a:pt x="1353258" y="131852"/>
                  </a:lnTo>
                  <a:lnTo>
                    <a:pt x="1324164" y="174437"/>
                  </a:lnTo>
                  <a:lnTo>
                    <a:pt x="1294507" y="216338"/>
                  </a:lnTo>
                  <a:lnTo>
                    <a:pt x="1264287" y="257556"/>
                  </a:lnTo>
                  <a:lnTo>
                    <a:pt x="1233504" y="298090"/>
                  </a:lnTo>
                  <a:lnTo>
                    <a:pt x="1202158" y="337942"/>
                  </a:lnTo>
                  <a:lnTo>
                    <a:pt x="1170249" y="377110"/>
                  </a:lnTo>
                  <a:lnTo>
                    <a:pt x="1137777" y="415594"/>
                  </a:lnTo>
                  <a:lnTo>
                    <a:pt x="1104743" y="453396"/>
                  </a:lnTo>
                  <a:lnTo>
                    <a:pt x="1071145" y="490514"/>
                  </a:lnTo>
                  <a:lnTo>
                    <a:pt x="1036984" y="526949"/>
                  </a:lnTo>
                  <a:lnTo>
                    <a:pt x="1002260" y="562701"/>
                  </a:lnTo>
                  <a:lnTo>
                    <a:pt x="966973" y="597769"/>
                  </a:lnTo>
                  <a:lnTo>
                    <a:pt x="931124" y="632155"/>
                  </a:lnTo>
                  <a:lnTo>
                    <a:pt x="894711" y="665856"/>
                  </a:lnTo>
                  <a:lnTo>
                    <a:pt x="857735" y="698875"/>
                  </a:lnTo>
                  <a:lnTo>
                    <a:pt x="820197" y="731211"/>
                  </a:lnTo>
                  <a:lnTo>
                    <a:pt x="782095" y="762863"/>
                  </a:lnTo>
                  <a:lnTo>
                    <a:pt x="743431" y="793832"/>
                  </a:lnTo>
                  <a:lnTo>
                    <a:pt x="704203" y="824117"/>
                  </a:lnTo>
                  <a:lnTo>
                    <a:pt x="664413" y="853719"/>
                  </a:lnTo>
                  <a:lnTo>
                    <a:pt x="624059" y="882639"/>
                  </a:lnTo>
                  <a:lnTo>
                    <a:pt x="583143" y="910874"/>
                  </a:lnTo>
                  <a:lnTo>
                    <a:pt x="541663" y="938427"/>
                  </a:lnTo>
                  <a:lnTo>
                    <a:pt x="499621" y="965296"/>
                  </a:lnTo>
                  <a:lnTo>
                    <a:pt x="457016" y="991482"/>
                  </a:lnTo>
                  <a:lnTo>
                    <a:pt x="413848" y="1016985"/>
                  </a:lnTo>
                  <a:lnTo>
                    <a:pt x="370116" y="1041804"/>
                  </a:lnTo>
                  <a:lnTo>
                    <a:pt x="325822" y="1065941"/>
                  </a:lnTo>
                  <a:lnTo>
                    <a:pt x="280965" y="1089393"/>
                  </a:lnTo>
                  <a:lnTo>
                    <a:pt x="235545" y="1112163"/>
                  </a:lnTo>
                  <a:lnTo>
                    <a:pt x="189562" y="1134250"/>
                  </a:lnTo>
                  <a:lnTo>
                    <a:pt x="143016" y="1155653"/>
                  </a:lnTo>
                  <a:lnTo>
                    <a:pt x="95907" y="1176373"/>
                  </a:lnTo>
                  <a:lnTo>
                    <a:pt x="48234" y="1196409"/>
                  </a:lnTo>
                  <a:lnTo>
                    <a:pt x="0" y="1215762"/>
                  </a:lnTo>
                </a:path>
                <a:path w="1437640" h="1216025">
                  <a:moveTo>
                    <a:pt x="1437163" y="0"/>
                  </a:moveTo>
                  <a:lnTo>
                    <a:pt x="1409758" y="44634"/>
                  </a:lnTo>
                  <a:lnTo>
                    <a:pt x="1381790" y="88585"/>
                  </a:lnTo>
                  <a:lnTo>
                    <a:pt x="1353258" y="131852"/>
                  </a:lnTo>
                  <a:lnTo>
                    <a:pt x="1324164" y="174437"/>
                  </a:lnTo>
                  <a:lnTo>
                    <a:pt x="1294507" y="216338"/>
                  </a:lnTo>
                  <a:lnTo>
                    <a:pt x="1264287" y="257556"/>
                  </a:lnTo>
                  <a:lnTo>
                    <a:pt x="1233504" y="298090"/>
                  </a:lnTo>
                  <a:lnTo>
                    <a:pt x="1202158" y="337942"/>
                  </a:lnTo>
                  <a:lnTo>
                    <a:pt x="1170249" y="377110"/>
                  </a:lnTo>
                  <a:lnTo>
                    <a:pt x="1137777" y="415594"/>
                  </a:lnTo>
                  <a:lnTo>
                    <a:pt x="1104743" y="453396"/>
                  </a:lnTo>
                  <a:lnTo>
                    <a:pt x="1071145" y="490514"/>
                  </a:lnTo>
                  <a:lnTo>
                    <a:pt x="1036984" y="526949"/>
                  </a:lnTo>
                  <a:lnTo>
                    <a:pt x="1002260" y="562701"/>
                  </a:lnTo>
                  <a:lnTo>
                    <a:pt x="966973" y="597769"/>
                  </a:lnTo>
                  <a:lnTo>
                    <a:pt x="931124" y="632155"/>
                  </a:lnTo>
                  <a:lnTo>
                    <a:pt x="894711" y="665856"/>
                  </a:lnTo>
                  <a:lnTo>
                    <a:pt x="857735" y="698875"/>
                  </a:lnTo>
                  <a:lnTo>
                    <a:pt x="820197" y="731211"/>
                  </a:lnTo>
                  <a:lnTo>
                    <a:pt x="782095" y="762863"/>
                  </a:lnTo>
                  <a:lnTo>
                    <a:pt x="743431" y="793832"/>
                  </a:lnTo>
                  <a:lnTo>
                    <a:pt x="704203" y="824117"/>
                  </a:lnTo>
                  <a:lnTo>
                    <a:pt x="664413" y="853719"/>
                  </a:lnTo>
                  <a:lnTo>
                    <a:pt x="624059" y="882639"/>
                  </a:lnTo>
                  <a:lnTo>
                    <a:pt x="583143" y="910874"/>
                  </a:lnTo>
                  <a:lnTo>
                    <a:pt x="541663" y="938427"/>
                  </a:lnTo>
                  <a:lnTo>
                    <a:pt x="499621" y="965296"/>
                  </a:lnTo>
                  <a:lnTo>
                    <a:pt x="457016" y="991482"/>
                  </a:lnTo>
                  <a:lnTo>
                    <a:pt x="413848" y="1016985"/>
                  </a:lnTo>
                  <a:lnTo>
                    <a:pt x="370116" y="1041804"/>
                  </a:lnTo>
                  <a:lnTo>
                    <a:pt x="325822" y="1065941"/>
                  </a:lnTo>
                  <a:lnTo>
                    <a:pt x="280965" y="1089393"/>
                  </a:lnTo>
                  <a:lnTo>
                    <a:pt x="235545" y="1112163"/>
                  </a:lnTo>
                  <a:lnTo>
                    <a:pt x="189562" y="1134250"/>
                  </a:lnTo>
                  <a:lnTo>
                    <a:pt x="143016" y="1155653"/>
                  </a:lnTo>
                  <a:lnTo>
                    <a:pt x="95907" y="1176373"/>
                  </a:lnTo>
                  <a:lnTo>
                    <a:pt x="48234" y="1196409"/>
                  </a:lnTo>
                  <a:lnTo>
                    <a:pt x="0" y="1215762"/>
                  </a:lnTo>
                </a:path>
              </a:pathLst>
            </a:custGeom>
            <a:ln w="152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55998" y="7487105"/>
              <a:ext cx="364730" cy="429447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3655998" y="7487105"/>
              <a:ext cx="365125" cy="429895"/>
            </a:xfrm>
            <a:custGeom>
              <a:avLst/>
              <a:gdLst/>
              <a:ahLst/>
              <a:cxnLst/>
              <a:rect l="l" t="t" r="r" b="b"/>
              <a:pathLst>
                <a:path w="365125" h="429895">
                  <a:moveTo>
                    <a:pt x="364730" y="429447"/>
                  </a:moveTo>
                  <a:lnTo>
                    <a:pt x="0" y="319299"/>
                  </a:lnTo>
                  <a:lnTo>
                    <a:pt x="207866" y="0"/>
                  </a:lnTo>
                  <a:lnTo>
                    <a:pt x="364730" y="429447"/>
                  </a:lnTo>
                  <a:close/>
                </a:path>
              </a:pathLst>
            </a:custGeom>
            <a:ln w="152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9236354" y="6548266"/>
            <a:ext cx="4104004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b="1" spc="15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30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dirty="0">
                <a:solidFill>
                  <a:srgbClr val="FFFFFF"/>
                </a:solidFill>
                <a:latin typeface="Arial"/>
                <a:cs typeface="Arial"/>
              </a:rPr>
              <a:t>Series</a:t>
            </a:r>
            <a:r>
              <a:rPr sz="30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95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305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9781333" y="9698848"/>
            <a:ext cx="2520950" cy="0"/>
          </a:xfrm>
          <a:custGeom>
            <a:avLst/>
            <a:gdLst/>
            <a:ahLst/>
            <a:cxnLst/>
            <a:rect l="l" t="t" r="r" b="b"/>
            <a:pathLst>
              <a:path w="2520950">
                <a:moveTo>
                  <a:pt x="0" y="0"/>
                </a:moveTo>
                <a:lnTo>
                  <a:pt x="25209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781333" y="9068617"/>
            <a:ext cx="2520950" cy="0"/>
          </a:xfrm>
          <a:custGeom>
            <a:avLst/>
            <a:gdLst/>
            <a:ahLst/>
            <a:cxnLst/>
            <a:rect l="l" t="t" r="r" b="b"/>
            <a:pathLst>
              <a:path w="2520950">
                <a:moveTo>
                  <a:pt x="0" y="0"/>
                </a:moveTo>
                <a:lnTo>
                  <a:pt x="25209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781333" y="7177926"/>
            <a:ext cx="2520950" cy="0"/>
          </a:xfrm>
          <a:custGeom>
            <a:avLst/>
            <a:gdLst/>
            <a:ahLst/>
            <a:cxnLst/>
            <a:rect l="l" t="t" r="r" b="b"/>
            <a:pathLst>
              <a:path w="2520950">
                <a:moveTo>
                  <a:pt x="0" y="0"/>
                </a:moveTo>
                <a:lnTo>
                  <a:pt x="2520922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2" name="object 92"/>
          <p:cNvGrpSpPr/>
          <p:nvPr/>
        </p:nvGrpSpPr>
        <p:grpSpPr>
          <a:xfrm>
            <a:off x="9781333" y="7414456"/>
            <a:ext cx="2520950" cy="1165860"/>
            <a:chOff x="9781333" y="7414456"/>
            <a:chExt cx="2520950" cy="1165860"/>
          </a:xfrm>
        </p:grpSpPr>
        <p:sp>
          <p:nvSpPr>
            <p:cNvPr id="93" name="object 93"/>
            <p:cNvSpPr/>
            <p:nvPr/>
          </p:nvSpPr>
          <p:spPr>
            <a:xfrm>
              <a:off x="9781333" y="7808156"/>
              <a:ext cx="2520950" cy="630555"/>
            </a:xfrm>
            <a:custGeom>
              <a:avLst/>
              <a:gdLst/>
              <a:ahLst/>
              <a:cxnLst/>
              <a:rect l="l" t="t" r="r" b="b"/>
              <a:pathLst>
                <a:path w="2520950" h="630554">
                  <a:moveTo>
                    <a:pt x="0" y="630230"/>
                  </a:moveTo>
                  <a:lnTo>
                    <a:pt x="2520922" y="630230"/>
                  </a:lnTo>
                </a:path>
                <a:path w="2520950" h="630554">
                  <a:moveTo>
                    <a:pt x="0" y="0"/>
                  </a:moveTo>
                  <a:lnTo>
                    <a:pt x="2520922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0033426" y="8060248"/>
              <a:ext cx="504190" cy="504190"/>
            </a:xfrm>
            <a:custGeom>
              <a:avLst/>
              <a:gdLst/>
              <a:ahLst/>
              <a:cxnLst/>
              <a:rect l="l" t="t" r="r" b="b"/>
              <a:pathLst>
                <a:path w="504190" h="504190">
                  <a:moveTo>
                    <a:pt x="0" y="504184"/>
                  </a:moveTo>
                  <a:lnTo>
                    <a:pt x="504184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0026423" y="8053245"/>
              <a:ext cx="518795" cy="518795"/>
            </a:xfrm>
            <a:custGeom>
              <a:avLst/>
              <a:gdLst/>
              <a:ahLst/>
              <a:cxnLst/>
              <a:rect l="l" t="t" r="r" b="b"/>
              <a:pathLst>
                <a:path w="518795" h="518795">
                  <a:moveTo>
                    <a:pt x="8936" y="518189"/>
                  </a:moveTo>
                  <a:lnTo>
                    <a:pt x="5068" y="518189"/>
                  </a:lnTo>
                  <a:lnTo>
                    <a:pt x="3418" y="517505"/>
                  </a:lnTo>
                  <a:lnTo>
                    <a:pt x="683" y="514771"/>
                  </a:lnTo>
                  <a:lnTo>
                    <a:pt x="0" y="513120"/>
                  </a:lnTo>
                  <a:lnTo>
                    <a:pt x="0" y="509253"/>
                  </a:lnTo>
                  <a:lnTo>
                    <a:pt x="683" y="507602"/>
                  </a:lnTo>
                  <a:lnTo>
                    <a:pt x="2051" y="506235"/>
                  </a:lnTo>
                  <a:lnTo>
                    <a:pt x="507602" y="683"/>
                  </a:lnTo>
                  <a:lnTo>
                    <a:pt x="509253" y="0"/>
                  </a:lnTo>
                  <a:lnTo>
                    <a:pt x="513120" y="0"/>
                  </a:lnTo>
                  <a:lnTo>
                    <a:pt x="514771" y="683"/>
                  </a:lnTo>
                  <a:lnTo>
                    <a:pt x="517505" y="3418"/>
                  </a:lnTo>
                  <a:lnTo>
                    <a:pt x="518189" y="5068"/>
                  </a:lnTo>
                  <a:lnTo>
                    <a:pt x="518189" y="8936"/>
                  </a:lnTo>
                  <a:lnTo>
                    <a:pt x="517505" y="10586"/>
                  </a:lnTo>
                  <a:lnTo>
                    <a:pt x="10586" y="517505"/>
                  </a:lnTo>
                  <a:lnTo>
                    <a:pt x="8936" y="518189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0537610" y="8060248"/>
              <a:ext cx="504190" cy="189230"/>
            </a:xfrm>
            <a:custGeom>
              <a:avLst/>
              <a:gdLst/>
              <a:ahLst/>
              <a:cxnLst/>
              <a:rect l="l" t="t" r="r" b="b"/>
              <a:pathLst>
                <a:path w="504190" h="189229">
                  <a:moveTo>
                    <a:pt x="504184" y="189069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0530374" y="8053012"/>
              <a:ext cx="518795" cy="203835"/>
            </a:xfrm>
            <a:custGeom>
              <a:avLst/>
              <a:gdLst/>
              <a:ahLst/>
              <a:cxnLst/>
              <a:rect l="l" t="t" r="r" b="b"/>
              <a:pathLst>
                <a:path w="518795" h="203834">
                  <a:moveTo>
                    <a:pt x="510771" y="203540"/>
                  </a:moveTo>
                  <a:lnTo>
                    <a:pt x="2966" y="13113"/>
                  </a:lnTo>
                  <a:lnTo>
                    <a:pt x="1660" y="11893"/>
                  </a:lnTo>
                  <a:lnTo>
                    <a:pt x="60" y="8373"/>
                  </a:lnTo>
                  <a:lnTo>
                    <a:pt x="0" y="6587"/>
                  </a:lnTo>
                  <a:lnTo>
                    <a:pt x="1357" y="2966"/>
                  </a:lnTo>
                  <a:lnTo>
                    <a:pt x="2577" y="1660"/>
                  </a:lnTo>
                  <a:lnTo>
                    <a:pt x="6098" y="60"/>
                  </a:lnTo>
                  <a:lnTo>
                    <a:pt x="7883" y="0"/>
                  </a:lnTo>
                  <a:lnTo>
                    <a:pt x="9694" y="678"/>
                  </a:lnTo>
                  <a:lnTo>
                    <a:pt x="515689" y="190427"/>
                  </a:lnTo>
                  <a:lnTo>
                    <a:pt x="516994" y="191646"/>
                  </a:lnTo>
                  <a:lnTo>
                    <a:pt x="518595" y="195167"/>
                  </a:lnTo>
                  <a:lnTo>
                    <a:pt x="518655" y="196953"/>
                  </a:lnTo>
                  <a:lnTo>
                    <a:pt x="517297" y="200574"/>
                  </a:lnTo>
                  <a:lnTo>
                    <a:pt x="516078" y="201879"/>
                  </a:lnTo>
                  <a:lnTo>
                    <a:pt x="512557" y="203479"/>
                  </a:lnTo>
                  <a:lnTo>
                    <a:pt x="510771" y="203540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1041795" y="7493041"/>
              <a:ext cx="504190" cy="756285"/>
            </a:xfrm>
            <a:custGeom>
              <a:avLst/>
              <a:gdLst/>
              <a:ahLst/>
              <a:cxnLst/>
              <a:rect l="l" t="t" r="r" b="b"/>
              <a:pathLst>
                <a:path w="504190" h="756284">
                  <a:moveTo>
                    <a:pt x="0" y="756276"/>
                  </a:moveTo>
                  <a:lnTo>
                    <a:pt x="504184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1034549" y="7485795"/>
              <a:ext cx="518795" cy="770890"/>
            </a:xfrm>
            <a:custGeom>
              <a:avLst/>
              <a:gdLst/>
              <a:ahLst/>
              <a:cxnLst/>
              <a:rect l="l" t="t" r="r" b="b"/>
              <a:pathLst>
                <a:path w="518795" h="770890">
                  <a:moveTo>
                    <a:pt x="6722" y="770768"/>
                  </a:moveTo>
                  <a:lnTo>
                    <a:pt x="4970" y="770421"/>
                  </a:lnTo>
                  <a:lnTo>
                    <a:pt x="1752" y="768276"/>
                  </a:lnTo>
                  <a:lnTo>
                    <a:pt x="758" y="766791"/>
                  </a:lnTo>
                  <a:lnTo>
                    <a:pt x="0" y="762999"/>
                  </a:lnTo>
                  <a:lnTo>
                    <a:pt x="346" y="761247"/>
                  </a:lnTo>
                  <a:lnTo>
                    <a:pt x="1419" y="759638"/>
                  </a:lnTo>
                  <a:lnTo>
                    <a:pt x="506676" y="1752"/>
                  </a:lnTo>
                  <a:lnTo>
                    <a:pt x="508160" y="758"/>
                  </a:lnTo>
                  <a:lnTo>
                    <a:pt x="511953" y="0"/>
                  </a:lnTo>
                  <a:lnTo>
                    <a:pt x="513705" y="346"/>
                  </a:lnTo>
                  <a:lnTo>
                    <a:pt x="516923" y="2491"/>
                  </a:lnTo>
                  <a:lnTo>
                    <a:pt x="517917" y="3976"/>
                  </a:lnTo>
                  <a:lnTo>
                    <a:pt x="518676" y="7768"/>
                  </a:lnTo>
                  <a:lnTo>
                    <a:pt x="518329" y="9521"/>
                  </a:lnTo>
                  <a:lnTo>
                    <a:pt x="11999" y="769015"/>
                  </a:lnTo>
                  <a:lnTo>
                    <a:pt x="10515" y="770009"/>
                  </a:lnTo>
                  <a:lnTo>
                    <a:pt x="6722" y="770768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1545979" y="7430017"/>
              <a:ext cx="504190" cy="63500"/>
            </a:xfrm>
            <a:custGeom>
              <a:avLst/>
              <a:gdLst/>
              <a:ahLst/>
              <a:cxnLst/>
              <a:rect l="l" t="t" r="r" b="b"/>
              <a:pathLst>
                <a:path w="504190" h="63500">
                  <a:moveTo>
                    <a:pt x="0" y="63023"/>
                  </a:moveTo>
                  <a:lnTo>
                    <a:pt x="504184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0017862" y="7414462"/>
              <a:ext cx="2047875" cy="1165860"/>
            </a:xfrm>
            <a:custGeom>
              <a:avLst/>
              <a:gdLst/>
              <a:ahLst/>
              <a:cxnLst/>
              <a:rect l="l" t="t" r="r" b="b"/>
              <a:pathLst>
                <a:path w="2047875" h="1165859">
                  <a:moveTo>
                    <a:pt x="31115" y="1147914"/>
                  </a:moveTo>
                  <a:lnTo>
                    <a:pt x="17627" y="1134414"/>
                  </a:lnTo>
                  <a:lnTo>
                    <a:pt x="13500" y="1134414"/>
                  </a:lnTo>
                  <a:lnTo>
                    <a:pt x="0" y="1147914"/>
                  </a:lnTo>
                  <a:lnTo>
                    <a:pt x="0" y="1152042"/>
                  </a:lnTo>
                  <a:lnTo>
                    <a:pt x="13500" y="1165542"/>
                  </a:lnTo>
                  <a:lnTo>
                    <a:pt x="17627" y="1165542"/>
                  </a:lnTo>
                  <a:lnTo>
                    <a:pt x="31115" y="1152042"/>
                  </a:lnTo>
                  <a:lnTo>
                    <a:pt x="31115" y="1149972"/>
                  </a:lnTo>
                  <a:lnTo>
                    <a:pt x="31115" y="1147914"/>
                  </a:lnTo>
                  <a:close/>
                </a:path>
                <a:path w="2047875" h="1165859">
                  <a:moveTo>
                    <a:pt x="535305" y="643724"/>
                  </a:moveTo>
                  <a:lnTo>
                    <a:pt x="521804" y="630224"/>
                  </a:lnTo>
                  <a:lnTo>
                    <a:pt x="517677" y="630224"/>
                  </a:lnTo>
                  <a:lnTo>
                    <a:pt x="504177" y="643724"/>
                  </a:lnTo>
                  <a:lnTo>
                    <a:pt x="504177" y="647852"/>
                  </a:lnTo>
                  <a:lnTo>
                    <a:pt x="517677" y="661352"/>
                  </a:lnTo>
                  <a:lnTo>
                    <a:pt x="521804" y="661352"/>
                  </a:lnTo>
                  <a:lnTo>
                    <a:pt x="535305" y="647852"/>
                  </a:lnTo>
                  <a:lnTo>
                    <a:pt x="535305" y="645795"/>
                  </a:lnTo>
                  <a:lnTo>
                    <a:pt x="535305" y="643724"/>
                  </a:lnTo>
                  <a:close/>
                </a:path>
                <a:path w="2047875" h="1165859">
                  <a:moveTo>
                    <a:pt x="1039482" y="832802"/>
                  </a:moveTo>
                  <a:lnTo>
                    <a:pt x="1025994" y="819302"/>
                  </a:lnTo>
                  <a:lnTo>
                    <a:pt x="1021867" y="819302"/>
                  </a:lnTo>
                  <a:lnTo>
                    <a:pt x="1008367" y="832802"/>
                  </a:lnTo>
                  <a:lnTo>
                    <a:pt x="1008367" y="836930"/>
                  </a:lnTo>
                  <a:lnTo>
                    <a:pt x="1021867" y="850417"/>
                  </a:lnTo>
                  <a:lnTo>
                    <a:pt x="1025994" y="850417"/>
                  </a:lnTo>
                  <a:lnTo>
                    <a:pt x="1039482" y="836930"/>
                  </a:lnTo>
                  <a:lnTo>
                    <a:pt x="1039482" y="834859"/>
                  </a:lnTo>
                  <a:lnTo>
                    <a:pt x="1039482" y="832802"/>
                  </a:lnTo>
                  <a:close/>
                </a:path>
                <a:path w="2047875" h="1165859">
                  <a:moveTo>
                    <a:pt x="2047862" y="13500"/>
                  </a:moveTo>
                  <a:lnTo>
                    <a:pt x="2034362" y="0"/>
                  </a:lnTo>
                  <a:lnTo>
                    <a:pt x="2030234" y="0"/>
                  </a:lnTo>
                  <a:lnTo>
                    <a:pt x="2017610" y="10337"/>
                  </a:lnTo>
                  <a:lnTo>
                    <a:pt x="1541145" y="69913"/>
                  </a:lnTo>
                  <a:lnTo>
                    <a:pt x="1530172" y="63017"/>
                  </a:lnTo>
                  <a:lnTo>
                    <a:pt x="1526044" y="63017"/>
                  </a:lnTo>
                  <a:lnTo>
                    <a:pt x="1512544" y="76517"/>
                  </a:lnTo>
                  <a:lnTo>
                    <a:pt x="1512544" y="80645"/>
                  </a:lnTo>
                  <a:lnTo>
                    <a:pt x="1526044" y="94145"/>
                  </a:lnTo>
                  <a:lnTo>
                    <a:pt x="1530172" y="94145"/>
                  </a:lnTo>
                  <a:lnTo>
                    <a:pt x="1542783" y="83820"/>
                  </a:lnTo>
                  <a:lnTo>
                    <a:pt x="2019261" y="24257"/>
                  </a:lnTo>
                  <a:lnTo>
                    <a:pt x="2030234" y="31127"/>
                  </a:lnTo>
                  <a:lnTo>
                    <a:pt x="2034362" y="31127"/>
                  </a:lnTo>
                  <a:lnTo>
                    <a:pt x="2047862" y="17627"/>
                  </a:lnTo>
                  <a:lnTo>
                    <a:pt x="2047862" y="15557"/>
                  </a:lnTo>
                  <a:lnTo>
                    <a:pt x="2047862" y="13500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9879346" y="9711046"/>
            <a:ext cx="309245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75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0367974" y="9711046"/>
            <a:ext cx="334645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75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0873683" y="9711046"/>
            <a:ext cx="335915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75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1373198" y="9711046"/>
            <a:ext cx="339725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75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878937" y="9711046"/>
            <a:ext cx="339725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75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9633117" y="9623904"/>
            <a:ext cx="88265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0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9601232" y="8993672"/>
            <a:ext cx="120014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10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9575842" y="8363441"/>
            <a:ext cx="145415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20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9574464" y="7733210"/>
            <a:ext cx="146685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30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9570478" y="7102980"/>
            <a:ext cx="151130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40</a:t>
            </a:r>
            <a:endParaRPr sz="750">
              <a:latin typeface="Lucida Sans Unicode"/>
              <a:cs typeface="Lucida Sans Unicode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7533958" y="7535107"/>
            <a:ext cx="1453515" cy="609600"/>
            <a:chOff x="7533958" y="7535107"/>
            <a:chExt cx="1453515" cy="609600"/>
          </a:xfrm>
        </p:grpSpPr>
        <p:sp>
          <p:nvSpPr>
            <p:cNvPr id="113" name="object 113"/>
            <p:cNvSpPr/>
            <p:nvPr/>
          </p:nvSpPr>
          <p:spPr>
            <a:xfrm>
              <a:off x="7952961" y="7816183"/>
              <a:ext cx="958215" cy="22860"/>
            </a:xfrm>
            <a:custGeom>
              <a:avLst/>
              <a:gdLst/>
              <a:ahLst/>
              <a:cxnLst/>
              <a:rect l="l" t="t" r="r" b="b"/>
              <a:pathLst>
                <a:path w="958215" h="22859">
                  <a:moveTo>
                    <a:pt x="957881" y="0"/>
                  </a:moveTo>
                  <a:lnTo>
                    <a:pt x="0" y="22754"/>
                  </a:lnTo>
                </a:path>
              </a:pathLst>
            </a:custGeom>
            <a:ln w="152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10158" y="7611307"/>
              <a:ext cx="310142" cy="457071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7610158" y="7611307"/>
              <a:ext cx="310515" cy="457200"/>
            </a:xfrm>
            <a:custGeom>
              <a:avLst/>
              <a:gdLst/>
              <a:ahLst/>
              <a:cxnLst/>
              <a:rect l="l" t="t" r="r" b="b"/>
              <a:pathLst>
                <a:path w="310515" h="457200">
                  <a:moveTo>
                    <a:pt x="310142" y="457071"/>
                  </a:moveTo>
                  <a:lnTo>
                    <a:pt x="0" y="235774"/>
                  </a:lnTo>
                  <a:lnTo>
                    <a:pt x="299285" y="0"/>
                  </a:lnTo>
                  <a:lnTo>
                    <a:pt x="310142" y="457071"/>
                  </a:lnTo>
                  <a:close/>
                </a:path>
              </a:pathLst>
            </a:custGeom>
            <a:ln w="152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6" name="object 1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944800" y="7181654"/>
            <a:ext cx="94642" cy="94642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587144" y="7181654"/>
            <a:ext cx="94642" cy="94642"/>
          </a:xfrm>
          <a:prstGeom prst="rect">
            <a:avLst/>
          </a:prstGeom>
        </p:spPr>
      </p:pic>
      <p:sp>
        <p:nvSpPr>
          <p:cNvPr id="118" name="object 118"/>
          <p:cNvSpPr txBox="1"/>
          <p:nvPr/>
        </p:nvSpPr>
        <p:spPr>
          <a:xfrm>
            <a:off x="3769819" y="6548266"/>
            <a:ext cx="3175000" cy="749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050" b="1" spc="105" dirty="0">
                <a:solidFill>
                  <a:srgbClr val="FFFFFF"/>
                </a:solidFill>
                <a:latin typeface="Arial"/>
                <a:cs typeface="Arial"/>
              </a:rPr>
              <a:t>Outlier</a:t>
            </a:r>
            <a:r>
              <a:rPr sz="3050" b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95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3050">
              <a:latin typeface="Arial"/>
              <a:cs typeface="Arial"/>
            </a:endParaRPr>
          </a:p>
          <a:p>
            <a:pPr marL="1313815">
              <a:lnSpc>
                <a:spcPct val="100000"/>
              </a:lnSpc>
              <a:spcBef>
                <a:spcPts val="1145"/>
              </a:spcBef>
              <a:tabLst>
                <a:tab pos="1955800" algn="l"/>
              </a:tabLst>
            </a:pPr>
            <a:r>
              <a:rPr sz="750" dirty="0">
                <a:solidFill>
                  <a:srgbClr val="FFFFFF"/>
                </a:solidFill>
                <a:latin typeface="Lucida Sans Unicode"/>
                <a:cs typeface="Lucida Sans Unicode"/>
              </a:rPr>
              <a:t>Series</a:t>
            </a:r>
            <a:r>
              <a:rPr sz="7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sz="750" dirty="0">
                <a:solidFill>
                  <a:srgbClr val="FFFFFF"/>
                </a:solidFill>
                <a:latin typeface="Lucida Sans Unicode"/>
                <a:cs typeface="Lucida Sans Unicode"/>
              </a:rPr>
              <a:t>	Series</a:t>
            </a:r>
            <a:r>
              <a:rPr sz="7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750">
              <a:latin typeface="Lucida Sans Unicode"/>
              <a:cs typeface="Lucida Sans Unicode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4339435" y="7397743"/>
            <a:ext cx="1800225" cy="2399030"/>
            <a:chOff x="4339435" y="7397743"/>
            <a:chExt cx="1800225" cy="2399030"/>
          </a:xfrm>
        </p:grpSpPr>
        <p:sp>
          <p:nvSpPr>
            <p:cNvPr id="120" name="object 120"/>
            <p:cNvSpPr/>
            <p:nvPr/>
          </p:nvSpPr>
          <p:spPr>
            <a:xfrm>
              <a:off x="4341023" y="7399331"/>
              <a:ext cx="0" cy="2395855"/>
            </a:xfrm>
            <a:custGeom>
              <a:avLst/>
              <a:gdLst/>
              <a:ahLst/>
              <a:cxnLst/>
              <a:rect l="l" t="t" r="r" b="b"/>
              <a:pathLst>
                <a:path h="2395854">
                  <a:moveTo>
                    <a:pt x="0" y="239562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939930" y="7399331"/>
              <a:ext cx="1198245" cy="2395855"/>
            </a:xfrm>
            <a:custGeom>
              <a:avLst/>
              <a:gdLst/>
              <a:ahLst/>
              <a:cxnLst/>
              <a:rect l="l" t="t" r="r" b="b"/>
              <a:pathLst>
                <a:path w="1198245" h="2395854">
                  <a:moveTo>
                    <a:pt x="0" y="2395629"/>
                  </a:moveTo>
                  <a:lnTo>
                    <a:pt x="0" y="0"/>
                  </a:lnTo>
                </a:path>
                <a:path w="1198245" h="2395854">
                  <a:moveTo>
                    <a:pt x="598907" y="2395629"/>
                  </a:moveTo>
                  <a:lnTo>
                    <a:pt x="598907" y="0"/>
                  </a:lnTo>
                </a:path>
                <a:path w="1198245" h="2395854">
                  <a:moveTo>
                    <a:pt x="1197814" y="2395629"/>
                  </a:moveTo>
                  <a:lnTo>
                    <a:pt x="1197814" y="0"/>
                  </a:lnTo>
                </a:path>
              </a:pathLst>
            </a:custGeom>
            <a:ln w="31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/>
          <p:nvPr/>
        </p:nvSpPr>
        <p:spPr>
          <a:xfrm>
            <a:off x="6736652" y="7399331"/>
            <a:ext cx="0" cy="2395855"/>
          </a:xfrm>
          <a:custGeom>
            <a:avLst/>
            <a:gdLst/>
            <a:ahLst/>
            <a:cxnLst/>
            <a:rect l="l" t="t" r="r" b="b"/>
            <a:pathLst>
              <a:path h="2395854">
                <a:moveTo>
                  <a:pt x="0" y="2395629"/>
                </a:moveTo>
                <a:lnTo>
                  <a:pt x="0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4298750" y="9805920"/>
            <a:ext cx="85090" cy="13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0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4896179" y="9805920"/>
            <a:ext cx="85090" cy="13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5481407" y="9805920"/>
            <a:ext cx="115570" cy="13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10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080314" y="9805920"/>
            <a:ext cx="115570" cy="13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15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6667161" y="9805920"/>
            <a:ext cx="139700" cy="13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20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3992926" y="7699216"/>
            <a:ext cx="295275" cy="13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7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5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3963356" y="8525294"/>
            <a:ext cx="319405" cy="13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7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750">
              <a:latin typeface="Lucida Sans Unicode"/>
              <a:cs typeface="Lucida Sans Unicode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3966283" y="9351374"/>
            <a:ext cx="320675" cy="13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50" dirty="0">
                <a:solidFill>
                  <a:srgbClr val="FFFFFF"/>
                </a:solidFill>
                <a:latin typeface="Lucida Sans Unicode"/>
                <a:cs typeface="Lucida Sans Unicode"/>
              </a:rPr>
              <a:t>Item</a:t>
            </a:r>
            <a:r>
              <a:rPr sz="7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7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endParaRPr sz="750">
              <a:latin typeface="Lucida Sans Unicode"/>
              <a:cs typeface="Lucida Sans Unicode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4341023" y="7399331"/>
            <a:ext cx="2156460" cy="2395855"/>
            <a:chOff x="4341023" y="7399331"/>
            <a:chExt cx="2156460" cy="2395855"/>
          </a:xfrm>
        </p:grpSpPr>
        <p:sp>
          <p:nvSpPr>
            <p:cNvPr id="132" name="object 132"/>
            <p:cNvSpPr/>
            <p:nvPr/>
          </p:nvSpPr>
          <p:spPr>
            <a:xfrm>
              <a:off x="4341023" y="7399331"/>
              <a:ext cx="359410" cy="362585"/>
            </a:xfrm>
            <a:custGeom>
              <a:avLst/>
              <a:gdLst/>
              <a:ahLst/>
              <a:cxnLst/>
              <a:rect l="l" t="t" r="r" b="b"/>
              <a:pathLst>
                <a:path w="359410" h="362584">
                  <a:moveTo>
                    <a:pt x="334210" y="362203"/>
                  </a:moveTo>
                  <a:lnTo>
                    <a:pt x="0" y="362203"/>
                  </a:lnTo>
                  <a:lnTo>
                    <a:pt x="0" y="0"/>
                  </a:lnTo>
                  <a:lnTo>
                    <a:pt x="334210" y="0"/>
                  </a:lnTo>
                  <a:lnTo>
                    <a:pt x="337906" y="735"/>
                  </a:lnTo>
                  <a:lnTo>
                    <a:pt x="359344" y="25133"/>
                  </a:lnTo>
                  <a:lnTo>
                    <a:pt x="359344" y="337070"/>
                  </a:lnTo>
                  <a:lnTo>
                    <a:pt x="334210" y="362203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341023" y="7780598"/>
              <a:ext cx="718820" cy="362585"/>
            </a:xfrm>
            <a:custGeom>
              <a:avLst/>
              <a:gdLst/>
              <a:ahLst/>
              <a:cxnLst/>
              <a:rect l="l" t="t" r="r" b="b"/>
              <a:pathLst>
                <a:path w="718820" h="362584">
                  <a:moveTo>
                    <a:pt x="693554" y="362203"/>
                  </a:moveTo>
                  <a:lnTo>
                    <a:pt x="0" y="362203"/>
                  </a:lnTo>
                  <a:lnTo>
                    <a:pt x="0" y="0"/>
                  </a:lnTo>
                  <a:lnTo>
                    <a:pt x="693554" y="0"/>
                  </a:lnTo>
                  <a:lnTo>
                    <a:pt x="697251" y="735"/>
                  </a:lnTo>
                  <a:lnTo>
                    <a:pt x="718688" y="25133"/>
                  </a:lnTo>
                  <a:lnTo>
                    <a:pt x="718688" y="337070"/>
                  </a:lnTo>
                  <a:lnTo>
                    <a:pt x="693554" y="362203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341023" y="8225410"/>
              <a:ext cx="958850" cy="362585"/>
            </a:xfrm>
            <a:custGeom>
              <a:avLst/>
              <a:gdLst/>
              <a:ahLst/>
              <a:cxnLst/>
              <a:rect l="l" t="t" r="r" b="b"/>
              <a:pathLst>
                <a:path w="958850" h="362584">
                  <a:moveTo>
                    <a:pt x="933117" y="362203"/>
                  </a:moveTo>
                  <a:lnTo>
                    <a:pt x="0" y="362203"/>
                  </a:lnTo>
                  <a:lnTo>
                    <a:pt x="0" y="0"/>
                  </a:lnTo>
                  <a:lnTo>
                    <a:pt x="933117" y="0"/>
                  </a:lnTo>
                  <a:lnTo>
                    <a:pt x="936814" y="735"/>
                  </a:lnTo>
                  <a:lnTo>
                    <a:pt x="958251" y="25133"/>
                  </a:lnTo>
                  <a:lnTo>
                    <a:pt x="958251" y="337069"/>
                  </a:lnTo>
                  <a:lnTo>
                    <a:pt x="933117" y="362203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341023" y="8606677"/>
              <a:ext cx="1677035" cy="362585"/>
            </a:xfrm>
            <a:custGeom>
              <a:avLst/>
              <a:gdLst/>
              <a:ahLst/>
              <a:cxnLst/>
              <a:rect l="l" t="t" r="r" b="b"/>
              <a:pathLst>
                <a:path w="1677035" h="362584">
                  <a:moveTo>
                    <a:pt x="1651806" y="362203"/>
                  </a:moveTo>
                  <a:lnTo>
                    <a:pt x="0" y="362203"/>
                  </a:lnTo>
                  <a:lnTo>
                    <a:pt x="0" y="0"/>
                  </a:lnTo>
                  <a:lnTo>
                    <a:pt x="1651806" y="0"/>
                  </a:lnTo>
                  <a:lnTo>
                    <a:pt x="1655502" y="735"/>
                  </a:lnTo>
                  <a:lnTo>
                    <a:pt x="1676940" y="25133"/>
                  </a:lnTo>
                  <a:lnTo>
                    <a:pt x="1676940" y="337069"/>
                  </a:lnTo>
                  <a:lnTo>
                    <a:pt x="1651806" y="362203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341023" y="9051489"/>
              <a:ext cx="1917064" cy="362585"/>
            </a:xfrm>
            <a:custGeom>
              <a:avLst/>
              <a:gdLst/>
              <a:ahLst/>
              <a:cxnLst/>
              <a:rect l="l" t="t" r="r" b="b"/>
              <a:pathLst>
                <a:path w="1917064" h="362584">
                  <a:moveTo>
                    <a:pt x="1891369" y="362203"/>
                  </a:moveTo>
                  <a:lnTo>
                    <a:pt x="0" y="362203"/>
                  </a:lnTo>
                  <a:lnTo>
                    <a:pt x="0" y="0"/>
                  </a:lnTo>
                  <a:lnTo>
                    <a:pt x="1891369" y="0"/>
                  </a:lnTo>
                  <a:lnTo>
                    <a:pt x="1895065" y="735"/>
                  </a:lnTo>
                  <a:lnTo>
                    <a:pt x="1916503" y="25133"/>
                  </a:lnTo>
                  <a:lnTo>
                    <a:pt x="1916503" y="337070"/>
                  </a:lnTo>
                  <a:lnTo>
                    <a:pt x="1891369" y="362203"/>
                  </a:lnTo>
                  <a:close/>
                </a:path>
              </a:pathLst>
            </a:custGeom>
            <a:solidFill>
              <a:srgbClr val="6BE4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341023" y="9432756"/>
              <a:ext cx="2156460" cy="362585"/>
            </a:xfrm>
            <a:custGeom>
              <a:avLst/>
              <a:gdLst/>
              <a:ahLst/>
              <a:cxnLst/>
              <a:rect l="l" t="t" r="r" b="b"/>
              <a:pathLst>
                <a:path w="2156460" h="362584">
                  <a:moveTo>
                    <a:pt x="2130932" y="362203"/>
                  </a:moveTo>
                  <a:lnTo>
                    <a:pt x="0" y="362203"/>
                  </a:lnTo>
                  <a:lnTo>
                    <a:pt x="0" y="0"/>
                  </a:lnTo>
                  <a:lnTo>
                    <a:pt x="2130932" y="0"/>
                  </a:lnTo>
                  <a:lnTo>
                    <a:pt x="2134628" y="735"/>
                  </a:lnTo>
                  <a:lnTo>
                    <a:pt x="2156066" y="25133"/>
                  </a:lnTo>
                  <a:lnTo>
                    <a:pt x="2156066" y="337069"/>
                  </a:lnTo>
                  <a:lnTo>
                    <a:pt x="2130932" y="362203"/>
                  </a:lnTo>
                  <a:close/>
                </a:path>
              </a:pathLst>
            </a:custGeom>
            <a:solidFill>
              <a:srgbClr val="40B8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52002" y="4656151"/>
            <a:ext cx="44894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04276" y="5827895"/>
            <a:ext cx="334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48267" y="3617661"/>
            <a:ext cx="2667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12700" marR="5080">
              <a:lnSpc>
                <a:spcPts val="9450"/>
              </a:lnSpc>
              <a:spcBef>
                <a:spcPts val="1445"/>
              </a:spcBef>
            </a:pPr>
            <a:r>
              <a:rPr sz="8900" spc="475" dirty="0"/>
              <a:t>Univariate </a:t>
            </a:r>
            <a:r>
              <a:rPr sz="8900" spc="320" dirty="0"/>
              <a:t>Analysis</a:t>
            </a:r>
            <a:endParaRPr sz="8900"/>
          </a:p>
        </p:txBody>
      </p:sp>
      <p:sp>
        <p:nvSpPr>
          <p:cNvPr id="6" name="object 6"/>
          <p:cNvSpPr txBox="1"/>
          <p:nvPr/>
        </p:nvSpPr>
        <p:spPr>
          <a:xfrm>
            <a:off x="3351693" y="6805941"/>
            <a:ext cx="440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Lucida Sans Unicode"/>
                <a:cs typeface="Lucida Sans Unicode"/>
              </a:rPr>
              <a:t>ore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817455" y="2365382"/>
            <a:ext cx="5561330" cy="5714365"/>
            <a:chOff x="9817455" y="2365382"/>
            <a:chExt cx="5561330" cy="571436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20596" y="3241333"/>
              <a:ext cx="3965819" cy="3962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7455" y="2365382"/>
              <a:ext cx="2780472" cy="27804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97928" y="5299030"/>
              <a:ext cx="2780472" cy="27804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84119" y="2796728"/>
              <a:ext cx="2107866" cy="210786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38433" y="5509091"/>
              <a:ext cx="2107865" cy="2107865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93732" y="4525652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433059" y="761999"/>
                </a:moveTo>
                <a:lnTo>
                  <a:pt x="476944" y="753734"/>
                </a:lnTo>
                <a:lnTo>
                  <a:pt x="521033" y="739662"/>
                </a:lnTo>
                <a:lnTo>
                  <a:pt x="562625" y="720582"/>
                </a:lnTo>
                <a:lnTo>
                  <a:pt x="601362" y="696853"/>
                </a:lnTo>
                <a:lnTo>
                  <a:pt x="636885" y="668835"/>
                </a:lnTo>
                <a:lnTo>
                  <a:pt x="668835" y="636885"/>
                </a:lnTo>
                <a:lnTo>
                  <a:pt x="696853" y="601362"/>
                </a:lnTo>
                <a:lnTo>
                  <a:pt x="720582" y="562626"/>
                </a:lnTo>
                <a:lnTo>
                  <a:pt x="739661" y="521034"/>
                </a:lnTo>
                <a:lnTo>
                  <a:pt x="753734" y="476945"/>
                </a:lnTo>
                <a:lnTo>
                  <a:pt x="761999" y="433059"/>
                </a:lnTo>
              </a:path>
              <a:path w="762000" h="762000">
                <a:moveTo>
                  <a:pt x="761999" y="332363"/>
                </a:moveTo>
                <a:lnTo>
                  <a:pt x="753734" y="288477"/>
                </a:lnTo>
                <a:lnTo>
                  <a:pt x="739661" y="244388"/>
                </a:lnTo>
                <a:lnTo>
                  <a:pt x="720582" y="202796"/>
                </a:lnTo>
                <a:lnTo>
                  <a:pt x="696853" y="164060"/>
                </a:lnTo>
                <a:lnTo>
                  <a:pt x="668835" y="128537"/>
                </a:lnTo>
                <a:lnTo>
                  <a:pt x="636885" y="96587"/>
                </a:lnTo>
                <a:lnTo>
                  <a:pt x="601362" y="68569"/>
                </a:lnTo>
                <a:lnTo>
                  <a:pt x="562625" y="44840"/>
                </a:lnTo>
                <a:lnTo>
                  <a:pt x="521033" y="25760"/>
                </a:lnTo>
                <a:lnTo>
                  <a:pt x="476944" y="11688"/>
                </a:lnTo>
                <a:lnTo>
                  <a:pt x="430717" y="2981"/>
                </a:lnTo>
                <a:lnTo>
                  <a:pt x="382711" y="0"/>
                </a:lnTo>
                <a:lnTo>
                  <a:pt x="334704" y="2981"/>
                </a:lnTo>
                <a:lnTo>
                  <a:pt x="288477" y="11688"/>
                </a:lnTo>
                <a:lnTo>
                  <a:pt x="244388" y="25761"/>
                </a:lnTo>
                <a:lnTo>
                  <a:pt x="202796" y="44840"/>
                </a:lnTo>
                <a:lnTo>
                  <a:pt x="164059" y="68569"/>
                </a:lnTo>
                <a:lnTo>
                  <a:pt x="128537" y="96587"/>
                </a:lnTo>
                <a:lnTo>
                  <a:pt x="96587" y="128537"/>
                </a:lnTo>
                <a:lnTo>
                  <a:pt x="68569" y="164060"/>
                </a:lnTo>
                <a:lnTo>
                  <a:pt x="44840" y="202797"/>
                </a:lnTo>
                <a:lnTo>
                  <a:pt x="25760" y="244389"/>
                </a:lnTo>
                <a:lnTo>
                  <a:pt x="11688" y="288478"/>
                </a:lnTo>
                <a:lnTo>
                  <a:pt x="2981" y="334705"/>
                </a:lnTo>
                <a:lnTo>
                  <a:pt x="0" y="382711"/>
                </a:lnTo>
                <a:lnTo>
                  <a:pt x="2981" y="430717"/>
                </a:lnTo>
                <a:lnTo>
                  <a:pt x="11688" y="476944"/>
                </a:lnTo>
                <a:lnTo>
                  <a:pt x="25760" y="521033"/>
                </a:lnTo>
                <a:lnTo>
                  <a:pt x="44840" y="562625"/>
                </a:lnTo>
                <a:lnTo>
                  <a:pt x="68569" y="601362"/>
                </a:lnTo>
                <a:lnTo>
                  <a:pt x="96587" y="636885"/>
                </a:lnTo>
                <a:lnTo>
                  <a:pt x="128537" y="668835"/>
                </a:lnTo>
                <a:lnTo>
                  <a:pt x="164059" y="696853"/>
                </a:lnTo>
                <a:lnTo>
                  <a:pt x="202796" y="720582"/>
                </a:lnTo>
                <a:lnTo>
                  <a:pt x="244388" y="739662"/>
                </a:lnTo>
                <a:lnTo>
                  <a:pt x="288477" y="753734"/>
                </a:lnTo>
                <a:lnTo>
                  <a:pt x="332363" y="76200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95339" y="5737219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60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05099" y="3526985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59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323" y="2187771"/>
            <a:ext cx="6877049" cy="367664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9982658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6" y="150814"/>
                </a:lnTo>
                <a:lnTo>
                  <a:pt x="380866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82525" y="2187771"/>
            <a:ext cx="6410324" cy="339220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6804276" y="5827895"/>
            <a:ext cx="334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652002" y="3617661"/>
            <a:ext cx="462915" cy="148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00"/>
              </a:spcBef>
            </a:pPr>
            <a:r>
              <a:rPr sz="2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720"/>
              </a:spcBef>
            </a:pP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7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878600" y="785296"/>
            <a:ext cx="4126865" cy="105283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645"/>
              </a:spcBef>
            </a:pPr>
            <a:r>
              <a:rPr sz="3550" spc="140" dirty="0"/>
              <a:t>Distribution</a:t>
            </a:r>
            <a:r>
              <a:rPr sz="3550" spc="-225" dirty="0"/>
              <a:t> </a:t>
            </a:r>
            <a:r>
              <a:rPr sz="3550" spc="70" dirty="0"/>
              <a:t>of </a:t>
            </a:r>
            <a:r>
              <a:rPr sz="3550" spc="165" dirty="0"/>
              <a:t>Popularity</a:t>
            </a:r>
            <a:r>
              <a:rPr sz="3550" spc="-204" dirty="0"/>
              <a:t> </a:t>
            </a:r>
            <a:r>
              <a:rPr sz="3550" spc="65" dirty="0"/>
              <a:t>Scores</a:t>
            </a:r>
            <a:endParaRPr sz="3550"/>
          </a:p>
        </p:txBody>
      </p:sp>
      <p:sp>
        <p:nvSpPr>
          <p:cNvPr id="16" name="object 16"/>
          <p:cNvSpPr txBox="1"/>
          <p:nvPr/>
        </p:nvSpPr>
        <p:spPr>
          <a:xfrm>
            <a:off x="8751148" y="1001530"/>
            <a:ext cx="7861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Lucida Sans Unicode"/>
                <a:cs typeface="Lucida Sans Unicode"/>
              </a:rPr>
              <a:t>About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8093" y="6181429"/>
            <a:ext cx="7352665" cy="2440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300"/>
              </a:lnSpc>
              <a:spcBef>
                <a:spcPts val="100"/>
              </a:spcBef>
            </a:pPr>
            <a:r>
              <a:rPr sz="2750" dirty="0">
                <a:solidFill>
                  <a:srgbClr val="FFFFFF"/>
                </a:solidFill>
                <a:latin typeface="Lucida Sans Unicode"/>
                <a:cs typeface="Lucida Sans Unicode"/>
              </a:rPr>
              <a:t>Popularity</a:t>
            </a:r>
            <a:r>
              <a:rPr sz="27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dirty="0">
                <a:solidFill>
                  <a:srgbClr val="FFFFFF"/>
                </a:solidFill>
                <a:latin typeface="Lucida Sans Unicode"/>
                <a:cs typeface="Lucida Sans Unicode"/>
              </a:rPr>
              <a:t>shows</a:t>
            </a:r>
            <a:r>
              <a:rPr sz="27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33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7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slightly</a:t>
            </a:r>
            <a:r>
              <a:rPr sz="27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right-</a:t>
            </a:r>
            <a:r>
              <a:rPr sz="27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skewed </a:t>
            </a:r>
            <a:r>
              <a:rPr sz="27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distribution,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most</a:t>
            </a:r>
            <a:r>
              <a:rPr sz="27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songs</a:t>
            </a:r>
            <a:r>
              <a:rPr sz="27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clustered </a:t>
            </a:r>
            <a:r>
              <a:rPr sz="27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around</a:t>
            </a:r>
            <a:r>
              <a:rPr sz="27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dirty="0">
                <a:solidFill>
                  <a:srgbClr val="FFFFFF"/>
                </a:solidFill>
                <a:latin typeface="Lucida Sans Unicode"/>
                <a:cs typeface="Lucida Sans Unicode"/>
              </a:rPr>
              <a:t>low</a:t>
            </a:r>
            <a:r>
              <a:rPr sz="27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7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moderate</a:t>
            </a:r>
            <a:r>
              <a:rPr sz="27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dirty="0">
                <a:solidFill>
                  <a:srgbClr val="FFFFFF"/>
                </a:solidFill>
                <a:latin typeface="Lucida Sans Unicode"/>
                <a:cs typeface="Lucida Sans Unicode"/>
              </a:rPr>
              <a:t>popularity</a:t>
            </a:r>
            <a:r>
              <a:rPr sz="27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values </a:t>
            </a:r>
            <a:r>
              <a:rPr sz="275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7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dirty="0">
                <a:solidFill>
                  <a:srgbClr val="FFFFFF"/>
                </a:solidFill>
                <a:latin typeface="Lucida Sans Unicode"/>
                <a:cs typeface="Lucida Sans Unicode"/>
              </a:rPr>
              <a:t>fewer</a:t>
            </a:r>
            <a:r>
              <a:rPr sz="27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songs</a:t>
            </a:r>
            <a:r>
              <a:rPr sz="27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reaching</a:t>
            </a:r>
            <a:r>
              <a:rPr sz="27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very</a:t>
            </a:r>
            <a:r>
              <a:rPr sz="27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high </a:t>
            </a:r>
            <a:r>
              <a:rPr sz="2750" dirty="0">
                <a:solidFill>
                  <a:srgbClr val="FFFFFF"/>
                </a:solidFill>
                <a:latin typeface="Lucida Sans Unicode"/>
                <a:cs typeface="Lucida Sans Unicode"/>
              </a:rPr>
              <a:t>popularity</a:t>
            </a:r>
            <a:r>
              <a:rPr sz="2750" spc="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scores.</a:t>
            </a:r>
            <a:endParaRPr sz="27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64464" y="785296"/>
            <a:ext cx="4767580" cy="105283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645"/>
              </a:spcBef>
            </a:pPr>
            <a:r>
              <a:rPr sz="3550" b="1" spc="220" dirty="0">
                <a:solidFill>
                  <a:srgbClr val="0CD154"/>
                </a:solidFill>
                <a:latin typeface="Arial"/>
                <a:cs typeface="Arial"/>
              </a:rPr>
              <a:t>Average</a:t>
            </a:r>
            <a:r>
              <a:rPr sz="3550" b="1" spc="-215" dirty="0">
                <a:solidFill>
                  <a:srgbClr val="0CD154"/>
                </a:solidFill>
                <a:latin typeface="Arial"/>
                <a:cs typeface="Arial"/>
              </a:rPr>
              <a:t> </a:t>
            </a:r>
            <a:r>
              <a:rPr sz="3550" b="1" spc="310" dirty="0">
                <a:solidFill>
                  <a:srgbClr val="0CD154"/>
                </a:solidFill>
                <a:latin typeface="Arial"/>
                <a:cs typeface="Arial"/>
              </a:rPr>
              <a:t>and</a:t>
            </a:r>
            <a:r>
              <a:rPr sz="3550" b="1" spc="-210" dirty="0">
                <a:solidFill>
                  <a:srgbClr val="0CD154"/>
                </a:solidFill>
                <a:latin typeface="Arial"/>
                <a:cs typeface="Arial"/>
              </a:rPr>
              <a:t> </a:t>
            </a:r>
            <a:r>
              <a:rPr sz="3550" b="1" spc="204" dirty="0">
                <a:solidFill>
                  <a:srgbClr val="0CD154"/>
                </a:solidFill>
                <a:latin typeface="Arial"/>
                <a:cs typeface="Arial"/>
              </a:rPr>
              <a:t>typical </a:t>
            </a:r>
            <a:r>
              <a:rPr sz="3550" b="1" spc="150" dirty="0">
                <a:solidFill>
                  <a:srgbClr val="0CD154"/>
                </a:solidFill>
                <a:latin typeface="Arial"/>
                <a:cs typeface="Arial"/>
              </a:rPr>
              <a:t>song</a:t>
            </a:r>
            <a:r>
              <a:rPr sz="3550" b="1" spc="-220" dirty="0">
                <a:solidFill>
                  <a:srgbClr val="0CD154"/>
                </a:solidFill>
                <a:latin typeface="Arial"/>
                <a:cs typeface="Arial"/>
              </a:rPr>
              <a:t> </a:t>
            </a:r>
            <a:r>
              <a:rPr sz="3550" b="1" spc="204" dirty="0">
                <a:solidFill>
                  <a:srgbClr val="0CD154"/>
                </a:solidFill>
                <a:latin typeface="Arial"/>
                <a:cs typeface="Arial"/>
              </a:rPr>
              <a:t>duration</a:t>
            </a:r>
            <a:endParaRPr sz="35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56217" y="6016242"/>
            <a:ext cx="7172959" cy="2103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7500"/>
              </a:lnSpc>
              <a:spcBef>
                <a:spcPts val="95"/>
              </a:spcBef>
            </a:pPr>
            <a:r>
              <a:rPr sz="29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Song</a:t>
            </a:r>
            <a:r>
              <a:rPr sz="29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durations</a:t>
            </a:r>
            <a:r>
              <a:rPr sz="29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9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right-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skewed,</a:t>
            </a:r>
            <a:r>
              <a:rPr sz="29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with </a:t>
            </a:r>
            <a:r>
              <a:rPr sz="29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most</a:t>
            </a:r>
            <a:r>
              <a:rPr sz="29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songs</a:t>
            </a:r>
            <a:r>
              <a:rPr sz="29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between</a:t>
            </a:r>
            <a:r>
              <a:rPr sz="29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2–5</a:t>
            </a:r>
            <a:r>
              <a:rPr sz="29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minutes</a:t>
            </a:r>
            <a:r>
              <a:rPr sz="29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900" spc="36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few</a:t>
            </a:r>
            <a:r>
              <a:rPr sz="2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extremely</a:t>
            </a:r>
            <a:r>
              <a:rPr sz="2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long</a:t>
            </a:r>
            <a:r>
              <a:rPr sz="2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tracks</a:t>
            </a:r>
            <a:r>
              <a:rPr sz="2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creating</a:t>
            </a:r>
            <a:r>
              <a:rPr sz="2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315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long</a:t>
            </a:r>
            <a:r>
              <a:rPr sz="29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tail.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93732" y="4525652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433059" y="761999"/>
                </a:moveTo>
                <a:lnTo>
                  <a:pt x="476944" y="753734"/>
                </a:lnTo>
                <a:lnTo>
                  <a:pt x="521033" y="739662"/>
                </a:lnTo>
                <a:lnTo>
                  <a:pt x="562625" y="720582"/>
                </a:lnTo>
                <a:lnTo>
                  <a:pt x="601362" y="696853"/>
                </a:lnTo>
                <a:lnTo>
                  <a:pt x="636885" y="668835"/>
                </a:lnTo>
                <a:lnTo>
                  <a:pt x="668835" y="636885"/>
                </a:lnTo>
                <a:lnTo>
                  <a:pt x="696853" y="601362"/>
                </a:lnTo>
                <a:lnTo>
                  <a:pt x="720582" y="562626"/>
                </a:lnTo>
                <a:lnTo>
                  <a:pt x="739661" y="521034"/>
                </a:lnTo>
                <a:lnTo>
                  <a:pt x="753734" y="476945"/>
                </a:lnTo>
                <a:lnTo>
                  <a:pt x="761999" y="433059"/>
                </a:lnTo>
              </a:path>
              <a:path w="762000" h="762000">
                <a:moveTo>
                  <a:pt x="761999" y="332363"/>
                </a:moveTo>
                <a:lnTo>
                  <a:pt x="753734" y="288477"/>
                </a:lnTo>
                <a:lnTo>
                  <a:pt x="739661" y="244388"/>
                </a:lnTo>
                <a:lnTo>
                  <a:pt x="720582" y="202796"/>
                </a:lnTo>
                <a:lnTo>
                  <a:pt x="696853" y="164060"/>
                </a:lnTo>
                <a:lnTo>
                  <a:pt x="668835" y="128537"/>
                </a:lnTo>
                <a:lnTo>
                  <a:pt x="636885" y="96587"/>
                </a:lnTo>
                <a:lnTo>
                  <a:pt x="601362" y="68569"/>
                </a:lnTo>
                <a:lnTo>
                  <a:pt x="562625" y="44840"/>
                </a:lnTo>
                <a:lnTo>
                  <a:pt x="521033" y="25760"/>
                </a:lnTo>
                <a:lnTo>
                  <a:pt x="476944" y="11688"/>
                </a:lnTo>
                <a:lnTo>
                  <a:pt x="430717" y="2981"/>
                </a:lnTo>
                <a:lnTo>
                  <a:pt x="382711" y="0"/>
                </a:lnTo>
                <a:lnTo>
                  <a:pt x="334704" y="2981"/>
                </a:lnTo>
                <a:lnTo>
                  <a:pt x="288477" y="11688"/>
                </a:lnTo>
                <a:lnTo>
                  <a:pt x="244388" y="25761"/>
                </a:lnTo>
                <a:lnTo>
                  <a:pt x="202796" y="44840"/>
                </a:lnTo>
                <a:lnTo>
                  <a:pt x="164059" y="68569"/>
                </a:lnTo>
                <a:lnTo>
                  <a:pt x="128537" y="96587"/>
                </a:lnTo>
                <a:lnTo>
                  <a:pt x="96587" y="128537"/>
                </a:lnTo>
                <a:lnTo>
                  <a:pt x="68569" y="164060"/>
                </a:lnTo>
                <a:lnTo>
                  <a:pt x="44840" y="202797"/>
                </a:lnTo>
                <a:lnTo>
                  <a:pt x="25760" y="244389"/>
                </a:lnTo>
                <a:lnTo>
                  <a:pt x="11688" y="288478"/>
                </a:lnTo>
                <a:lnTo>
                  <a:pt x="2981" y="334705"/>
                </a:lnTo>
                <a:lnTo>
                  <a:pt x="0" y="382711"/>
                </a:lnTo>
                <a:lnTo>
                  <a:pt x="2981" y="430717"/>
                </a:lnTo>
                <a:lnTo>
                  <a:pt x="11688" y="476944"/>
                </a:lnTo>
                <a:lnTo>
                  <a:pt x="25760" y="521033"/>
                </a:lnTo>
                <a:lnTo>
                  <a:pt x="44840" y="562625"/>
                </a:lnTo>
                <a:lnTo>
                  <a:pt x="68569" y="601362"/>
                </a:lnTo>
                <a:lnTo>
                  <a:pt x="96587" y="636885"/>
                </a:lnTo>
                <a:lnTo>
                  <a:pt x="128537" y="668835"/>
                </a:lnTo>
                <a:lnTo>
                  <a:pt x="164059" y="696853"/>
                </a:lnTo>
                <a:lnTo>
                  <a:pt x="202796" y="720582"/>
                </a:lnTo>
                <a:lnTo>
                  <a:pt x="244388" y="739662"/>
                </a:lnTo>
                <a:lnTo>
                  <a:pt x="288477" y="753734"/>
                </a:lnTo>
                <a:lnTo>
                  <a:pt x="332363" y="76200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95339" y="5737219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60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05099" y="3526985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59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1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5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60444" y="2168315"/>
            <a:ext cx="7334248" cy="40004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6625" y="2168315"/>
            <a:ext cx="7077074" cy="38576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6652002" y="3617661"/>
            <a:ext cx="487045" cy="2540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00"/>
              </a:spcBef>
            </a:pPr>
            <a:r>
              <a:rPr sz="2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720"/>
              </a:spcBef>
            </a:pP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7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7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680"/>
              </a:spcBef>
            </a:pPr>
            <a:endParaRPr sz="2750">
              <a:latin typeface="Lucida Sans Unicode"/>
              <a:cs typeface="Lucida Sans Unicode"/>
            </a:endParaRPr>
          </a:p>
          <a:p>
            <a:pPr marL="164465">
              <a:lnSpc>
                <a:spcPct val="100000"/>
              </a:lnSpc>
            </a:pP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82556" y="883068"/>
            <a:ext cx="4612005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spc="165" dirty="0"/>
              <a:t>Most</a:t>
            </a:r>
            <a:r>
              <a:rPr sz="3550" spc="-210" dirty="0"/>
              <a:t> </a:t>
            </a:r>
            <a:r>
              <a:rPr sz="3550" spc="160" dirty="0"/>
              <a:t>Frequent</a:t>
            </a:r>
            <a:r>
              <a:rPr sz="3550" spc="-204" dirty="0"/>
              <a:t> </a:t>
            </a:r>
            <a:r>
              <a:rPr sz="3550" spc="85" dirty="0"/>
              <a:t>Keys</a:t>
            </a:r>
            <a:endParaRPr sz="3550"/>
          </a:p>
        </p:txBody>
      </p:sp>
      <p:sp>
        <p:nvSpPr>
          <p:cNvPr id="15" name="object 15"/>
          <p:cNvSpPr txBox="1"/>
          <p:nvPr/>
        </p:nvSpPr>
        <p:spPr>
          <a:xfrm>
            <a:off x="8867796" y="1001530"/>
            <a:ext cx="7861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Lucida Sans Unicode"/>
                <a:cs typeface="Lucida Sans Unicode"/>
              </a:rPr>
              <a:t>About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56104" y="883068"/>
            <a:ext cx="5062220" cy="571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550" b="1" spc="140" dirty="0">
                <a:solidFill>
                  <a:srgbClr val="0CD154"/>
                </a:solidFill>
                <a:latin typeface="Arial"/>
                <a:cs typeface="Arial"/>
              </a:rPr>
              <a:t>Distribution</a:t>
            </a:r>
            <a:r>
              <a:rPr sz="3550" b="1" spc="-225" dirty="0">
                <a:solidFill>
                  <a:srgbClr val="0CD154"/>
                </a:solidFill>
                <a:latin typeface="Arial"/>
                <a:cs typeface="Arial"/>
              </a:rPr>
              <a:t> </a:t>
            </a:r>
            <a:r>
              <a:rPr sz="3550" b="1" spc="95" dirty="0">
                <a:solidFill>
                  <a:srgbClr val="0CD154"/>
                </a:solidFill>
                <a:latin typeface="Arial"/>
                <a:cs typeface="Arial"/>
              </a:rPr>
              <a:t>of</a:t>
            </a:r>
            <a:r>
              <a:rPr sz="3550" b="1" spc="-220" dirty="0">
                <a:solidFill>
                  <a:srgbClr val="0CD154"/>
                </a:solidFill>
                <a:latin typeface="Arial"/>
                <a:cs typeface="Arial"/>
              </a:rPr>
              <a:t> </a:t>
            </a:r>
            <a:r>
              <a:rPr sz="3550" b="1" spc="200" dirty="0">
                <a:solidFill>
                  <a:srgbClr val="0CD154"/>
                </a:solidFill>
                <a:latin typeface="Arial"/>
                <a:cs typeface="Arial"/>
              </a:rPr>
              <a:t>Tempo</a:t>
            </a:r>
            <a:endParaRPr sz="35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5477" y="6414739"/>
            <a:ext cx="7231380" cy="2831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15799"/>
              </a:lnSpc>
              <a:spcBef>
                <a:spcPts val="95"/>
              </a:spcBef>
            </a:pPr>
            <a:r>
              <a:rPr sz="2650" dirty="0">
                <a:solidFill>
                  <a:srgbClr val="FFFFFF"/>
                </a:solidFill>
                <a:latin typeface="Lucida Sans Unicode"/>
                <a:cs typeface="Lucida Sans Unicode"/>
              </a:rPr>
              <a:t>Most</a:t>
            </a:r>
            <a:r>
              <a:rPr sz="26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songs</a:t>
            </a:r>
            <a:r>
              <a:rPr sz="26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6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concentrated</a:t>
            </a:r>
            <a:r>
              <a:rPr sz="26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6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certain </a:t>
            </a:r>
            <a:r>
              <a:rPr sz="26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keys,</a:t>
            </a:r>
            <a:r>
              <a:rPr sz="26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such</a:t>
            </a:r>
            <a:r>
              <a:rPr sz="26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26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C,</a:t>
            </a:r>
            <a:r>
              <a:rPr sz="26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G,</a:t>
            </a:r>
            <a:r>
              <a:rPr sz="26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6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D,</a:t>
            </a:r>
            <a:r>
              <a:rPr sz="26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which</a:t>
            </a:r>
            <a:r>
              <a:rPr sz="26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6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6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most</a:t>
            </a:r>
            <a:r>
              <a:rPr sz="26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common</a:t>
            </a:r>
            <a:r>
              <a:rPr sz="26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6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Western</a:t>
            </a:r>
            <a:r>
              <a:rPr sz="26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dirty="0">
                <a:solidFill>
                  <a:srgbClr val="FFFFFF"/>
                </a:solidFill>
                <a:latin typeface="Lucida Sans Unicode"/>
                <a:cs typeface="Lucida Sans Unicode"/>
              </a:rPr>
              <a:t>music.</a:t>
            </a:r>
            <a:r>
              <a:rPr sz="26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Less </a:t>
            </a:r>
            <a:r>
              <a:rPr sz="2650" dirty="0">
                <a:solidFill>
                  <a:srgbClr val="FFFFFF"/>
                </a:solidFill>
                <a:latin typeface="Lucida Sans Unicode"/>
                <a:cs typeface="Lucida Sans Unicode"/>
              </a:rPr>
              <a:t>frequently</a:t>
            </a:r>
            <a:r>
              <a:rPr sz="26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sz="26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dirty="0">
                <a:solidFill>
                  <a:srgbClr val="FFFFFF"/>
                </a:solidFill>
                <a:latin typeface="Lucida Sans Unicode"/>
                <a:cs typeface="Lucida Sans Unicode"/>
              </a:rPr>
              <a:t>keys</a:t>
            </a:r>
            <a:r>
              <a:rPr sz="26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appear</a:t>
            </a:r>
            <a:r>
              <a:rPr sz="26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26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dirty="0">
                <a:solidFill>
                  <a:srgbClr val="FFFFFF"/>
                </a:solidFill>
                <a:latin typeface="Lucida Sans Unicode"/>
                <a:cs typeface="Lucida Sans Unicode"/>
              </a:rPr>
              <a:t>lower</a:t>
            </a:r>
            <a:r>
              <a:rPr sz="26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bars, </a:t>
            </a:r>
            <a:r>
              <a:rPr sz="2650" dirty="0">
                <a:solidFill>
                  <a:srgbClr val="FFFFFF"/>
                </a:solidFill>
                <a:latin typeface="Lucida Sans Unicode"/>
                <a:cs typeface="Lucida Sans Unicode"/>
              </a:rPr>
              <a:t>showing</a:t>
            </a:r>
            <a:r>
              <a:rPr sz="26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sz="26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some</a:t>
            </a:r>
            <a:r>
              <a:rPr sz="26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dirty="0">
                <a:solidFill>
                  <a:srgbClr val="FFFFFF"/>
                </a:solidFill>
                <a:latin typeface="Lucida Sans Unicode"/>
                <a:cs typeface="Lucida Sans Unicode"/>
              </a:rPr>
              <a:t>keys</a:t>
            </a:r>
            <a:r>
              <a:rPr sz="26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6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dirty="0">
                <a:solidFill>
                  <a:srgbClr val="FFFFFF"/>
                </a:solidFill>
                <a:latin typeface="Lucida Sans Unicode"/>
                <a:cs typeface="Lucida Sans Unicode"/>
              </a:rPr>
              <a:t>rarely</a:t>
            </a:r>
            <a:r>
              <a:rPr sz="26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chosen </a:t>
            </a:r>
            <a:r>
              <a:rPr sz="265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6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artists.</a:t>
            </a:r>
            <a:endParaRPr sz="265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70739" y="6616295"/>
            <a:ext cx="7793355" cy="1378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6100"/>
              </a:lnSpc>
              <a:spcBef>
                <a:spcPts val="95"/>
              </a:spcBef>
            </a:pPr>
            <a:r>
              <a:rPr sz="25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Tempo</a:t>
            </a:r>
            <a:r>
              <a:rPr sz="25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shows</a:t>
            </a:r>
            <a:r>
              <a:rPr sz="25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31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5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moderately</a:t>
            </a:r>
            <a:r>
              <a:rPr sz="25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normal</a:t>
            </a:r>
            <a:r>
              <a:rPr sz="25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distribution, </a:t>
            </a:r>
            <a:r>
              <a:rPr sz="2550" dirty="0">
                <a:solidFill>
                  <a:srgbClr val="FFFFFF"/>
                </a:solidFill>
                <a:latin typeface="Lucida Sans Unicode"/>
                <a:cs typeface="Lucida Sans Unicode"/>
              </a:rPr>
              <a:t>but</a:t>
            </a:r>
            <a:r>
              <a:rPr sz="25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5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small</a:t>
            </a:r>
            <a:r>
              <a:rPr sz="25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peaks</a:t>
            </a:r>
            <a:r>
              <a:rPr sz="25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at</a:t>
            </a:r>
            <a:r>
              <a:rPr sz="25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common</a:t>
            </a:r>
            <a:r>
              <a:rPr sz="25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tempo</a:t>
            </a:r>
            <a:r>
              <a:rPr sz="25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values </a:t>
            </a:r>
            <a:r>
              <a:rPr sz="2550" dirty="0">
                <a:solidFill>
                  <a:srgbClr val="FFFFFF"/>
                </a:solidFill>
                <a:latin typeface="Lucida Sans Unicode"/>
                <a:cs typeface="Lucida Sans Unicode"/>
              </a:rPr>
              <a:t>reflecting</a:t>
            </a:r>
            <a:r>
              <a:rPr sz="25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popular</a:t>
            </a:r>
            <a:r>
              <a:rPr sz="25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beats</a:t>
            </a:r>
            <a:r>
              <a:rPr sz="25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per</a:t>
            </a:r>
            <a:r>
              <a:rPr sz="25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minute.</a:t>
            </a:r>
            <a:endParaRPr sz="2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93732" y="4525652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433059" y="761999"/>
                </a:moveTo>
                <a:lnTo>
                  <a:pt x="476944" y="753734"/>
                </a:lnTo>
                <a:lnTo>
                  <a:pt x="521033" y="739662"/>
                </a:lnTo>
                <a:lnTo>
                  <a:pt x="562625" y="720582"/>
                </a:lnTo>
                <a:lnTo>
                  <a:pt x="601362" y="696853"/>
                </a:lnTo>
                <a:lnTo>
                  <a:pt x="636885" y="668835"/>
                </a:lnTo>
                <a:lnTo>
                  <a:pt x="668835" y="636885"/>
                </a:lnTo>
                <a:lnTo>
                  <a:pt x="696853" y="601362"/>
                </a:lnTo>
                <a:lnTo>
                  <a:pt x="720582" y="562626"/>
                </a:lnTo>
                <a:lnTo>
                  <a:pt x="739661" y="521034"/>
                </a:lnTo>
                <a:lnTo>
                  <a:pt x="753734" y="476945"/>
                </a:lnTo>
                <a:lnTo>
                  <a:pt x="761999" y="433059"/>
                </a:lnTo>
              </a:path>
              <a:path w="762000" h="762000">
                <a:moveTo>
                  <a:pt x="761999" y="332363"/>
                </a:moveTo>
                <a:lnTo>
                  <a:pt x="753734" y="288477"/>
                </a:lnTo>
                <a:lnTo>
                  <a:pt x="739661" y="244388"/>
                </a:lnTo>
                <a:lnTo>
                  <a:pt x="720582" y="202796"/>
                </a:lnTo>
                <a:lnTo>
                  <a:pt x="696853" y="164060"/>
                </a:lnTo>
                <a:lnTo>
                  <a:pt x="668835" y="128537"/>
                </a:lnTo>
                <a:lnTo>
                  <a:pt x="636885" y="96587"/>
                </a:lnTo>
                <a:lnTo>
                  <a:pt x="601362" y="68569"/>
                </a:lnTo>
                <a:lnTo>
                  <a:pt x="562625" y="44840"/>
                </a:lnTo>
                <a:lnTo>
                  <a:pt x="521033" y="25760"/>
                </a:lnTo>
                <a:lnTo>
                  <a:pt x="476944" y="11688"/>
                </a:lnTo>
                <a:lnTo>
                  <a:pt x="430717" y="2981"/>
                </a:lnTo>
                <a:lnTo>
                  <a:pt x="382711" y="0"/>
                </a:lnTo>
                <a:lnTo>
                  <a:pt x="334704" y="2981"/>
                </a:lnTo>
                <a:lnTo>
                  <a:pt x="288477" y="11688"/>
                </a:lnTo>
                <a:lnTo>
                  <a:pt x="244388" y="25761"/>
                </a:lnTo>
                <a:lnTo>
                  <a:pt x="202796" y="44840"/>
                </a:lnTo>
                <a:lnTo>
                  <a:pt x="164059" y="68569"/>
                </a:lnTo>
                <a:lnTo>
                  <a:pt x="128537" y="96587"/>
                </a:lnTo>
                <a:lnTo>
                  <a:pt x="96587" y="128537"/>
                </a:lnTo>
                <a:lnTo>
                  <a:pt x="68569" y="164060"/>
                </a:lnTo>
                <a:lnTo>
                  <a:pt x="44840" y="202797"/>
                </a:lnTo>
                <a:lnTo>
                  <a:pt x="25760" y="244389"/>
                </a:lnTo>
                <a:lnTo>
                  <a:pt x="11688" y="288478"/>
                </a:lnTo>
                <a:lnTo>
                  <a:pt x="2981" y="334705"/>
                </a:lnTo>
                <a:lnTo>
                  <a:pt x="0" y="382711"/>
                </a:lnTo>
                <a:lnTo>
                  <a:pt x="2981" y="430717"/>
                </a:lnTo>
                <a:lnTo>
                  <a:pt x="11688" y="476944"/>
                </a:lnTo>
                <a:lnTo>
                  <a:pt x="25760" y="521033"/>
                </a:lnTo>
                <a:lnTo>
                  <a:pt x="44840" y="562625"/>
                </a:lnTo>
                <a:lnTo>
                  <a:pt x="68569" y="601362"/>
                </a:lnTo>
                <a:lnTo>
                  <a:pt x="96587" y="636885"/>
                </a:lnTo>
                <a:lnTo>
                  <a:pt x="128537" y="668835"/>
                </a:lnTo>
                <a:lnTo>
                  <a:pt x="164059" y="696853"/>
                </a:lnTo>
                <a:lnTo>
                  <a:pt x="202796" y="720582"/>
                </a:lnTo>
                <a:lnTo>
                  <a:pt x="244388" y="739662"/>
                </a:lnTo>
                <a:lnTo>
                  <a:pt x="288477" y="753734"/>
                </a:lnTo>
                <a:lnTo>
                  <a:pt x="332363" y="76200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695339" y="5737219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60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05099" y="3526985"/>
            <a:ext cx="552450" cy="552450"/>
          </a:xfrm>
          <a:custGeom>
            <a:avLst/>
            <a:gdLst/>
            <a:ahLst/>
            <a:cxnLst/>
            <a:rect l="l" t="t" r="r" b="b"/>
            <a:pathLst>
              <a:path w="552450" h="552450">
                <a:moveTo>
                  <a:pt x="277959" y="552449"/>
                </a:moveTo>
                <a:lnTo>
                  <a:pt x="325964" y="548147"/>
                </a:lnTo>
                <a:lnTo>
                  <a:pt x="372709" y="535312"/>
                </a:lnTo>
                <a:lnTo>
                  <a:pt x="415752" y="514875"/>
                </a:lnTo>
                <a:lnTo>
                  <a:pt x="454315" y="487616"/>
                </a:lnTo>
                <a:lnTo>
                  <a:pt x="487616" y="454315"/>
                </a:lnTo>
                <a:lnTo>
                  <a:pt x="514875" y="415752"/>
                </a:lnTo>
                <a:lnTo>
                  <a:pt x="535312" y="372709"/>
                </a:lnTo>
                <a:lnTo>
                  <a:pt x="548147" y="325964"/>
                </a:lnTo>
                <a:lnTo>
                  <a:pt x="552449" y="277959"/>
                </a:lnTo>
              </a:path>
              <a:path w="552450" h="552450">
                <a:moveTo>
                  <a:pt x="552449" y="274638"/>
                </a:moveTo>
                <a:lnTo>
                  <a:pt x="548147" y="226634"/>
                </a:lnTo>
                <a:lnTo>
                  <a:pt x="535312" y="179889"/>
                </a:lnTo>
                <a:lnTo>
                  <a:pt x="514875" y="136845"/>
                </a:lnTo>
                <a:lnTo>
                  <a:pt x="487616" y="98283"/>
                </a:lnTo>
                <a:lnTo>
                  <a:pt x="454315" y="64982"/>
                </a:lnTo>
                <a:lnTo>
                  <a:pt x="415752" y="37722"/>
                </a:lnTo>
                <a:lnTo>
                  <a:pt x="372709" y="17285"/>
                </a:lnTo>
                <a:lnTo>
                  <a:pt x="325964" y="4451"/>
                </a:lnTo>
                <a:lnTo>
                  <a:pt x="276299" y="0"/>
                </a:lnTo>
                <a:lnTo>
                  <a:pt x="226634" y="4451"/>
                </a:lnTo>
                <a:lnTo>
                  <a:pt x="179889" y="17285"/>
                </a:lnTo>
                <a:lnTo>
                  <a:pt x="136845" y="37722"/>
                </a:lnTo>
                <a:lnTo>
                  <a:pt x="98283" y="64982"/>
                </a:lnTo>
                <a:lnTo>
                  <a:pt x="64982" y="98283"/>
                </a:lnTo>
                <a:lnTo>
                  <a:pt x="37722" y="136845"/>
                </a:lnTo>
                <a:lnTo>
                  <a:pt x="17285" y="179889"/>
                </a:lnTo>
                <a:lnTo>
                  <a:pt x="4451" y="226634"/>
                </a:lnTo>
                <a:lnTo>
                  <a:pt x="0" y="276299"/>
                </a:lnTo>
                <a:lnTo>
                  <a:pt x="4451" y="325964"/>
                </a:lnTo>
                <a:lnTo>
                  <a:pt x="17285" y="372709"/>
                </a:lnTo>
                <a:lnTo>
                  <a:pt x="37722" y="415752"/>
                </a:lnTo>
                <a:lnTo>
                  <a:pt x="64982" y="454315"/>
                </a:lnTo>
                <a:lnTo>
                  <a:pt x="98283" y="487616"/>
                </a:lnTo>
                <a:lnTo>
                  <a:pt x="136845" y="514875"/>
                </a:lnTo>
                <a:lnTo>
                  <a:pt x="179889" y="535312"/>
                </a:lnTo>
                <a:lnTo>
                  <a:pt x="226634" y="548147"/>
                </a:lnTo>
                <a:lnTo>
                  <a:pt x="274638" y="5524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703569" y="1028700"/>
            <a:ext cx="556260" cy="317500"/>
            <a:chOff x="16703569" y="1028700"/>
            <a:chExt cx="556260" cy="317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03569" y="1028700"/>
              <a:ext cx="555730" cy="799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91585" y="1147666"/>
              <a:ext cx="467714" cy="799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67335" y="1265721"/>
              <a:ext cx="391965" cy="79954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0288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4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132" y="987745"/>
            <a:ext cx="381000" cy="409575"/>
          </a:xfrm>
          <a:custGeom>
            <a:avLst/>
            <a:gdLst/>
            <a:ahLst/>
            <a:cxnLst/>
            <a:rect l="l" t="t" r="r" b="b"/>
            <a:pathLst>
              <a:path w="381000" h="409575">
                <a:moveTo>
                  <a:pt x="205081" y="409575"/>
                </a:moveTo>
                <a:lnTo>
                  <a:pt x="179522" y="409575"/>
                </a:lnTo>
                <a:lnTo>
                  <a:pt x="177509" y="407561"/>
                </a:lnTo>
                <a:lnTo>
                  <a:pt x="177509" y="6627"/>
                </a:lnTo>
                <a:lnTo>
                  <a:pt x="184136" y="0"/>
                </a:lnTo>
                <a:lnTo>
                  <a:pt x="200467" y="0"/>
                </a:lnTo>
                <a:lnTo>
                  <a:pt x="207094" y="6627"/>
                </a:lnTo>
                <a:lnTo>
                  <a:pt x="207094" y="407561"/>
                </a:lnTo>
                <a:lnTo>
                  <a:pt x="205081" y="409575"/>
                </a:lnTo>
                <a:close/>
              </a:path>
              <a:path w="381000" h="409575">
                <a:moveTo>
                  <a:pt x="259637" y="340226"/>
                </a:moveTo>
                <a:lnTo>
                  <a:pt x="243306" y="340226"/>
                </a:lnTo>
                <a:lnTo>
                  <a:pt x="236679" y="333599"/>
                </a:lnTo>
                <a:lnTo>
                  <a:pt x="236679" y="80589"/>
                </a:lnTo>
                <a:lnTo>
                  <a:pt x="243306" y="73962"/>
                </a:lnTo>
                <a:lnTo>
                  <a:pt x="259637" y="73962"/>
                </a:lnTo>
                <a:lnTo>
                  <a:pt x="266264" y="80589"/>
                </a:lnTo>
                <a:lnTo>
                  <a:pt x="266264" y="333599"/>
                </a:lnTo>
                <a:lnTo>
                  <a:pt x="259637" y="340226"/>
                </a:lnTo>
                <a:close/>
              </a:path>
              <a:path w="381000" h="409575">
                <a:moveTo>
                  <a:pt x="141297" y="340226"/>
                </a:moveTo>
                <a:lnTo>
                  <a:pt x="124966" y="340226"/>
                </a:lnTo>
                <a:lnTo>
                  <a:pt x="118339" y="333599"/>
                </a:lnTo>
                <a:lnTo>
                  <a:pt x="118339" y="80589"/>
                </a:lnTo>
                <a:lnTo>
                  <a:pt x="124966" y="73962"/>
                </a:lnTo>
                <a:lnTo>
                  <a:pt x="141297" y="73962"/>
                </a:lnTo>
                <a:lnTo>
                  <a:pt x="147924" y="80589"/>
                </a:lnTo>
                <a:lnTo>
                  <a:pt x="147924" y="333599"/>
                </a:lnTo>
                <a:lnTo>
                  <a:pt x="141297" y="340226"/>
                </a:lnTo>
                <a:close/>
              </a:path>
              <a:path w="381000" h="409575">
                <a:moveTo>
                  <a:pt x="318806" y="295849"/>
                </a:moveTo>
                <a:lnTo>
                  <a:pt x="302476" y="295849"/>
                </a:lnTo>
                <a:lnTo>
                  <a:pt x="295849" y="289222"/>
                </a:lnTo>
                <a:lnTo>
                  <a:pt x="295849" y="124966"/>
                </a:lnTo>
                <a:lnTo>
                  <a:pt x="302476" y="118339"/>
                </a:lnTo>
                <a:lnTo>
                  <a:pt x="318806" y="118339"/>
                </a:lnTo>
                <a:lnTo>
                  <a:pt x="325433" y="124966"/>
                </a:lnTo>
                <a:lnTo>
                  <a:pt x="325433" y="289222"/>
                </a:lnTo>
                <a:lnTo>
                  <a:pt x="318806" y="295849"/>
                </a:lnTo>
                <a:close/>
              </a:path>
              <a:path w="381000" h="409575">
                <a:moveTo>
                  <a:pt x="82127" y="295849"/>
                </a:moveTo>
                <a:lnTo>
                  <a:pt x="65796" y="295849"/>
                </a:lnTo>
                <a:lnTo>
                  <a:pt x="59169" y="289222"/>
                </a:lnTo>
                <a:lnTo>
                  <a:pt x="59169" y="124966"/>
                </a:lnTo>
                <a:lnTo>
                  <a:pt x="65796" y="118339"/>
                </a:lnTo>
                <a:lnTo>
                  <a:pt x="82127" y="118339"/>
                </a:lnTo>
                <a:lnTo>
                  <a:pt x="88754" y="124966"/>
                </a:lnTo>
                <a:lnTo>
                  <a:pt x="88754" y="289222"/>
                </a:lnTo>
                <a:lnTo>
                  <a:pt x="82127" y="295849"/>
                </a:lnTo>
                <a:close/>
              </a:path>
              <a:path w="381000" h="409575">
                <a:moveTo>
                  <a:pt x="22957" y="266264"/>
                </a:moveTo>
                <a:lnTo>
                  <a:pt x="6627" y="266264"/>
                </a:lnTo>
                <a:lnTo>
                  <a:pt x="0" y="259637"/>
                </a:lnTo>
                <a:lnTo>
                  <a:pt x="0" y="154551"/>
                </a:lnTo>
                <a:lnTo>
                  <a:pt x="6627" y="147924"/>
                </a:lnTo>
                <a:lnTo>
                  <a:pt x="22957" y="147924"/>
                </a:lnTo>
                <a:lnTo>
                  <a:pt x="29584" y="154551"/>
                </a:lnTo>
                <a:lnTo>
                  <a:pt x="29584" y="259637"/>
                </a:lnTo>
                <a:lnTo>
                  <a:pt x="22957" y="266264"/>
                </a:lnTo>
                <a:close/>
              </a:path>
              <a:path w="381000" h="409575">
                <a:moveTo>
                  <a:pt x="377976" y="266264"/>
                </a:moveTo>
                <a:lnTo>
                  <a:pt x="361645" y="266264"/>
                </a:lnTo>
                <a:lnTo>
                  <a:pt x="355018" y="259637"/>
                </a:lnTo>
                <a:lnTo>
                  <a:pt x="355018" y="154551"/>
                </a:lnTo>
                <a:lnTo>
                  <a:pt x="361645" y="147924"/>
                </a:lnTo>
                <a:lnTo>
                  <a:pt x="377976" y="147924"/>
                </a:lnTo>
                <a:lnTo>
                  <a:pt x="380867" y="150815"/>
                </a:lnTo>
                <a:lnTo>
                  <a:pt x="380867" y="263373"/>
                </a:lnTo>
                <a:lnTo>
                  <a:pt x="377976" y="266264"/>
                </a:lnTo>
                <a:close/>
              </a:path>
            </a:pathLst>
          </a:custGeom>
          <a:solidFill>
            <a:srgbClr val="0CD15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7270" y="2240218"/>
            <a:ext cx="7086599" cy="39242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03602" y="2240218"/>
            <a:ext cx="7458074" cy="39242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6652002" y="3617661"/>
            <a:ext cx="487045" cy="2540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00"/>
              </a:spcBef>
            </a:pPr>
            <a:r>
              <a:rPr sz="2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01</a:t>
            </a:r>
            <a:endParaRPr sz="2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720"/>
              </a:spcBef>
            </a:pPr>
            <a:endParaRPr sz="2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7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02</a:t>
            </a:r>
            <a:endParaRPr sz="27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1680"/>
              </a:spcBef>
            </a:pPr>
            <a:endParaRPr sz="2750">
              <a:latin typeface="Lucida Sans Unicode"/>
              <a:cs typeface="Lucida Sans Unicode"/>
            </a:endParaRPr>
          </a:p>
          <a:p>
            <a:pPr marL="164465">
              <a:lnSpc>
                <a:spcPct val="100000"/>
              </a:lnSpc>
            </a:pPr>
            <a:r>
              <a:rPr sz="20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03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82556" y="883068"/>
            <a:ext cx="3434079" cy="105283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 marR="5080" indent="95885">
              <a:lnSpc>
                <a:spcPts val="3790"/>
              </a:lnSpc>
              <a:spcBef>
                <a:spcPts val="645"/>
              </a:spcBef>
            </a:pPr>
            <a:r>
              <a:rPr sz="3550" spc="140" dirty="0"/>
              <a:t>Distribution</a:t>
            </a:r>
            <a:r>
              <a:rPr sz="3550" spc="-225" dirty="0"/>
              <a:t> </a:t>
            </a:r>
            <a:r>
              <a:rPr sz="3550" spc="60" dirty="0"/>
              <a:t>of </a:t>
            </a:r>
            <a:r>
              <a:rPr sz="3550" spc="114" dirty="0"/>
              <a:t>Acousticness</a:t>
            </a:r>
            <a:endParaRPr sz="3550"/>
          </a:p>
        </p:txBody>
      </p:sp>
      <p:sp>
        <p:nvSpPr>
          <p:cNvPr id="15" name="object 15"/>
          <p:cNvSpPr txBox="1"/>
          <p:nvPr/>
        </p:nvSpPr>
        <p:spPr>
          <a:xfrm>
            <a:off x="8867796" y="1001530"/>
            <a:ext cx="7861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Lucida Sans Unicode"/>
                <a:cs typeface="Lucida Sans Unicode"/>
              </a:rPr>
              <a:t>About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56104" y="883068"/>
            <a:ext cx="5600700" cy="105283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 marR="5080">
              <a:lnSpc>
                <a:spcPts val="3790"/>
              </a:lnSpc>
              <a:spcBef>
                <a:spcPts val="645"/>
              </a:spcBef>
            </a:pPr>
            <a:r>
              <a:rPr sz="3550" b="1" spc="170" dirty="0">
                <a:solidFill>
                  <a:srgbClr val="0CD154"/>
                </a:solidFill>
                <a:latin typeface="Arial"/>
                <a:cs typeface="Arial"/>
              </a:rPr>
              <a:t>Typical</a:t>
            </a:r>
            <a:r>
              <a:rPr sz="3550" b="1" spc="-215" dirty="0">
                <a:solidFill>
                  <a:srgbClr val="0CD154"/>
                </a:solidFill>
                <a:latin typeface="Arial"/>
                <a:cs typeface="Arial"/>
              </a:rPr>
              <a:t> </a:t>
            </a:r>
            <a:r>
              <a:rPr sz="3550" b="1" spc="70" dirty="0">
                <a:solidFill>
                  <a:srgbClr val="0CD154"/>
                </a:solidFill>
                <a:latin typeface="Arial"/>
                <a:cs typeface="Arial"/>
              </a:rPr>
              <a:t>Loudness</a:t>
            </a:r>
            <a:r>
              <a:rPr sz="3550" b="1" spc="-210" dirty="0">
                <a:solidFill>
                  <a:srgbClr val="0CD154"/>
                </a:solidFill>
                <a:latin typeface="Arial"/>
                <a:cs typeface="Arial"/>
              </a:rPr>
              <a:t> </a:t>
            </a:r>
            <a:r>
              <a:rPr sz="3550" b="1" spc="-10" dirty="0">
                <a:solidFill>
                  <a:srgbClr val="0CD154"/>
                </a:solidFill>
                <a:latin typeface="Arial"/>
                <a:cs typeface="Arial"/>
              </a:rPr>
              <a:t>Levels </a:t>
            </a:r>
            <a:r>
              <a:rPr sz="3550" b="1" spc="245" dirty="0">
                <a:solidFill>
                  <a:srgbClr val="0CD154"/>
                </a:solidFill>
                <a:latin typeface="Arial"/>
                <a:cs typeface="Arial"/>
              </a:rPr>
              <a:t>(dB)</a:t>
            </a:r>
            <a:endParaRPr sz="35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1253" y="6546970"/>
            <a:ext cx="7176770" cy="2046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3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Acousticness</a:t>
            </a:r>
            <a:r>
              <a:rPr sz="23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displays</a:t>
            </a:r>
            <a:r>
              <a:rPr sz="2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26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bimodal</a:t>
            </a:r>
            <a:r>
              <a:rPr sz="2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pattern,</a:t>
            </a:r>
            <a:r>
              <a:rPr sz="23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with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prominent</a:t>
            </a:r>
            <a:r>
              <a:rPr sz="23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peaks</a:t>
            </a:r>
            <a:r>
              <a:rPr sz="23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near</a:t>
            </a:r>
            <a:r>
              <a:rPr sz="23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0</a:t>
            </a:r>
            <a:r>
              <a:rPr sz="23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3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490" dirty="0">
                <a:solidFill>
                  <a:srgbClr val="FFFFFF"/>
                </a:solidFill>
                <a:latin typeface="Lucida Sans Unicode"/>
                <a:cs typeface="Lucida Sans Unicode"/>
              </a:rPr>
              <a:t>1.</a:t>
            </a:r>
            <a:r>
              <a:rPr sz="23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sz="23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suggests</a:t>
            </a:r>
            <a:r>
              <a:rPr sz="23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that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dataset</a:t>
            </a:r>
            <a:r>
              <a:rPr sz="2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includes</a:t>
            </a:r>
            <a:r>
              <a:rPr sz="2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26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mix</a:t>
            </a:r>
            <a:r>
              <a:rPr sz="2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highly</a:t>
            </a:r>
            <a:r>
              <a:rPr sz="2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acoustic</a:t>
            </a:r>
            <a:r>
              <a:rPr sz="23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minimally</a:t>
            </a:r>
            <a:r>
              <a:rPr sz="23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acoustic</a:t>
            </a:r>
            <a:r>
              <a:rPr sz="23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tracks,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reflecting</a:t>
            </a:r>
            <a:r>
              <a:rPr sz="23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both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traditional</a:t>
            </a:r>
            <a:r>
              <a:rPr sz="23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3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dirty="0">
                <a:solidFill>
                  <a:srgbClr val="FFFFFF"/>
                </a:solidFill>
                <a:latin typeface="Lucida Sans Unicode"/>
                <a:cs typeface="Lucida Sans Unicode"/>
              </a:rPr>
              <a:t>electronically</a:t>
            </a:r>
            <a:r>
              <a:rPr sz="23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produced</a:t>
            </a:r>
            <a:r>
              <a:rPr sz="230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music.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13325" y="6536183"/>
            <a:ext cx="7442200" cy="1401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700"/>
              </a:lnSpc>
              <a:spcBef>
                <a:spcPts val="100"/>
              </a:spcBef>
            </a:pPr>
            <a:r>
              <a:rPr sz="2600" dirty="0">
                <a:solidFill>
                  <a:srgbClr val="FFFFFF"/>
                </a:solidFill>
                <a:latin typeface="Lucida Sans Unicode"/>
                <a:cs typeface="Lucida Sans Unicode"/>
              </a:rPr>
              <a:t>Loudness</a:t>
            </a:r>
            <a:r>
              <a:rPr sz="26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distribution</a:t>
            </a:r>
            <a:r>
              <a:rPr sz="2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6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approximately </a:t>
            </a:r>
            <a:r>
              <a:rPr sz="2600" dirty="0">
                <a:solidFill>
                  <a:srgbClr val="FFFFFF"/>
                </a:solidFill>
                <a:latin typeface="Lucida Sans Unicode"/>
                <a:cs typeface="Lucida Sans Unicode"/>
              </a:rPr>
              <a:t>normal,</a:t>
            </a:r>
            <a:r>
              <a:rPr sz="2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dirty="0">
                <a:solidFill>
                  <a:srgbClr val="FFFFFF"/>
                </a:solidFill>
                <a:latin typeface="Lucida Sans Unicode"/>
                <a:cs typeface="Lucida Sans Unicode"/>
              </a:rPr>
              <a:t>but</a:t>
            </a:r>
            <a:r>
              <a:rPr sz="2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dirty="0">
                <a:solidFill>
                  <a:srgbClr val="FFFFFF"/>
                </a:solidFill>
                <a:latin typeface="Lucida Sans Unicode"/>
                <a:cs typeface="Lucida Sans Unicode"/>
              </a:rPr>
              <a:t>slight</a:t>
            </a:r>
            <a:r>
              <a:rPr sz="2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dirty="0">
                <a:solidFill>
                  <a:srgbClr val="FFFFFF"/>
                </a:solidFill>
                <a:latin typeface="Lucida Sans Unicode"/>
                <a:cs typeface="Lucida Sans Unicode"/>
              </a:rPr>
              <a:t>skew</a:t>
            </a:r>
            <a:r>
              <a:rPr sz="2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due</a:t>
            </a:r>
            <a:r>
              <a:rPr sz="2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extremely </a:t>
            </a:r>
            <a:r>
              <a:rPr sz="2600" dirty="0">
                <a:solidFill>
                  <a:srgbClr val="FFFFFF"/>
                </a:solidFill>
                <a:latin typeface="Lucida Sans Unicode"/>
                <a:cs typeface="Lucida Sans Unicode"/>
              </a:rPr>
              <a:t>quiet</a:t>
            </a:r>
            <a:r>
              <a:rPr sz="26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6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dirty="0">
                <a:solidFill>
                  <a:srgbClr val="FFFFFF"/>
                </a:solidFill>
                <a:latin typeface="Lucida Sans Unicode"/>
                <a:cs typeface="Lucida Sans Unicode"/>
              </a:rPr>
              <a:t>extremely</a:t>
            </a:r>
            <a:r>
              <a:rPr sz="26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dirty="0">
                <a:solidFill>
                  <a:srgbClr val="FFFFFF"/>
                </a:solidFill>
                <a:latin typeface="Lucida Sans Unicode"/>
                <a:cs typeface="Lucida Sans Unicode"/>
              </a:rPr>
              <a:t>loud</a:t>
            </a:r>
            <a:r>
              <a:rPr sz="26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tracks.</a:t>
            </a:r>
            <a:endParaRPr sz="2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</TotalTime>
  <Words>2752</Words>
  <Application>Microsoft Office PowerPoint</Application>
  <PresentationFormat>Custom</PresentationFormat>
  <Paragraphs>313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Century Gothic</vt:lpstr>
      <vt:lpstr>Lucida Sans Unicode</vt:lpstr>
      <vt:lpstr>Wingdings 3</vt:lpstr>
      <vt:lpstr>Slice</vt:lpstr>
      <vt:lpstr>THE MANHATTAN PROJECT</vt:lpstr>
      <vt:lpstr>Problem Statement</vt:lpstr>
      <vt:lpstr>Objectives</vt:lpstr>
      <vt:lpstr>PowerPoint Presentation</vt:lpstr>
      <vt:lpstr>Workflow</vt:lpstr>
      <vt:lpstr>Univariate Analysis</vt:lpstr>
      <vt:lpstr>Distribution of Popularity Scores</vt:lpstr>
      <vt:lpstr>Most Frequent Keys</vt:lpstr>
      <vt:lpstr>Distribution of Acousticness</vt:lpstr>
      <vt:lpstr>Distribution of Danceability</vt:lpstr>
      <vt:lpstr>Most Common Time Signatures</vt:lpstr>
      <vt:lpstr>Distribution of Valence (Musical Positivity)</vt:lpstr>
      <vt:lpstr>Distribution of Liveness</vt:lpstr>
      <vt:lpstr>Median &amp; Quartiles for Popularity and Duration</vt:lpstr>
      <vt:lpstr>Distribution Across Language Categories</vt:lpstr>
      <vt:lpstr>Meet The Top 20 Artists</vt:lpstr>
      <vt:lpstr>Know The Top 5 Tracks</vt:lpstr>
      <vt:lpstr>Distribution of Tracks by Release Year</vt:lpstr>
      <vt:lpstr>Average Track Popularity over years</vt:lpstr>
      <vt:lpstr>Bivariate Analysis</vt:lpstr>
      <vt:lpstr>Popularity vs Energy</vt:lpstr>
      <vt:lpstr>AboutInstrumentalness vs Speechiness</vt:lpstr>
      <vt:lpstr>Average Popularity per Artist (Top 10)</vt:lpstr>
      <vt:lpstr>Average Popularity per Language</vt:lpstr>
      <vt:lpstr>Distribution of the Top 5 Tracks as a proportion of total tracks for the Top 10 Artists</vt:lpstr>
      <vt:lpstr>Top 10 Artists vs Top 10 Albums</vt:lpstr>
      <vt:lpstr>Multivariate Analysis</vt:lpstr>
      <vt:lpstr>Top 10 artists by track count across their top 5 albums</vt:lpstr>
      <vt:lpstr>Interpretation</vt:lpstr>
      <vt:lpstr>Top 5 years by track count for top 5 artists</vt:lpstr>
      <vt:lpstr>Interpretation</vt:lpstr>
      <vt:lpstr>Top Languages by Track Count</vt:lpstr>
      <vt:lpstr>Top 5 Artists Track Count by Year</vt:lpstr>
      <vt:lpstr>Interpretation</vt:lpstr>
      <vt:lpstr>Time Series Analysis</vt:lpstr>
      <vt:lpstr>Total Number of Tracks Released per Year</vt:lpstr>
      <vt:lpstr>Average Track Popularity over the years</vt:lpstr>
      <vt:lpstr>Outlier Analysis</vt:lpstr>
      <vt:lpstr>PowerPoint Presentation</vt:lpstr>
      <vt:lpstr>Interpretation</vt:lpstr>
      <vt:lpstr>PowerPoint Presentation</vt:lpstr>
      <vt:lpstr>Presenting The Top 10</vt:lpstr>
      <vt:lpstr>PowerPoint Presentation</vt:lpstr>
      <vt:lpstr>Pillar 1: The Sonic Sweet Spot (Maximizing Engagement)</vt:lpstr>
      <vt:lpstr>Pillar 2: The Modern Mix (Efficiency &amp; Impact)</vt:lpstr>
      <vt:lpstr>Pillar 3: Global Reach (Market Expansion)</vt:lpstr>
      <vt:lpstr>Pillar 4: Niche Clarity (Feature Specialization)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Gradient Modern Music Presentation</dc:title>
  <dc:creator>RITAV PAUL</dc:creator>
  <cp:keywords>DAG05GoNxNc,BAGfDVhf8XQ,0</cp:keywords>
  <cp:lastModifiedBy>ABHINAV KUMAR</cp:lastModifiedBy>
  <cp:revision>1</cp:revision>
  <dcterms:created xsi:type="dcterms:W3CDTF">2025-10-05T14:23:41Z</dcterms:created>
  <dcterms:modified xsi:type="dcterms:W3CDTF">2025-10-05T14:35:12Z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2025-10-05T00:00:00Z</vt:filetime>
  </property>
  <property fmtid="{D5CDD505-2E9C-101B-9397-08002B2CF9AE}" pid="3" name="Creator">
    <vt:lpwstr>Canva</vt:lpwstr>
  </property>
  <property fmtid="{D5CDD505-2E9C-101B-9397-08002B2CF9AE}" pid="4" name="LastSaved">
    <vt:filetime>2025-10-05T00:00:00Z</vt:filetime>
  </property>
  <property fmtid="{D5CDD505-2E9C-101B-9397-08002B2CF9AE}" pid="5" name="Producer">
    <vt:lpwstr>Canva</vt:lpwstr>
  </property>
</Properties>
</file>